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488" r:id="rId6"/>
    <p:sldId id="258" r:id="rId7"/>
    <p:sldId id="464" r:id="rId8"/>
    <p:sldId id="460" r:id="rId9"/>
    <p:sldId id="467" r:id="rId10"/>
    <p:sldId id="468" r:id="rId11"/>
    <p:sldId id="469" r:id="rId12"/>
    <p:sldId id="470" r:id="rId13"/>
    <p:sldId id="471" r:id="rId14"/>
    <p:sldId id="472" r:id="rId15"/>
    <p:sldId id="473" r:id="rId16"/>
    <p:sldId id="474" r:id="rId17"/>
    <p:sldId id="475" r:id="rId18"/>
    <p:sldId id="476" r:id="rId19"/>
    <p:sldId id="477" r:id="rId20"/>
    <p:sldId id="478" r:id="rId21"/>
    <p:sldId id="479" r:id="rId22"/>
    <p:sldId id="480" r:id="rId23"/>
    <p:sldId id="481" r:id="rId24"/>
    <p:sldId id="482" r:id="rId25"/>
    <p:sldId id="466" r:id="rId26"/>
    <p:sldId id="483" r:id="rId27"/>
    <p:sldId id="484" r:id="rId28"/>
    <p:sldId id="485" r:id="rId29"/>
    <p:sldId id="486" r:id="rId30"/>
    <p:sldId id="487"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65" autoAdjust="0"/>
    <p:restoredTop sz="94646" autoAdjust="0"/>
  </p:normalViewPr>
  <p:slideViewPr>
    <p:cSldViewPr>
      <p:cViewPr varScale="1">
        <p:scale>
          <a:sx n="82" d="100"/>
          <a:sy n="82" d="100"/>
        </p:scale>
        <p:origin x="1128"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716140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918885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766621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306054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337904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42526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48497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235271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699977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721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956182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128534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34344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628873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678260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220178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6500184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695822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59692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580465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892965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628060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3.xml"/><Relationship Id="rId7" Type="http://schemas.openxmlformats.org/officeDocument/2006/relationships/slide" Target="../slides/slide26.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0.xml"/><Relationship Id="rId4" Type="http://schemas.openxmlformats.org/officeDocument/2006/relationships/slide" Target="../slides/slide9.xml"/><Relationship Id="rId9" Type="http://schemas.openxmlformats.org/officeDocument/2006/relationships/slide" Target="../slides/slide2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6618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22007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050817"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63544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iGCSE%20-%205.2%20-%20Cash%20Flow%20Forecasting%20and%20Working%20Capital.pptx" TargetMode="Externa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5.3%20-%20Tasks/23.1%20-%20Profit%20and%20Cash%20Difference.docx" TargetMode="Externa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5.3%20-%20Tasks/23.2%20-%20Income%20Statements.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5.3%20-%20Tasks/23.4%20-%20Retained%20Profit%20Activity.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5.3%20-%20Tasks/23.5%20-%20Using%20Income%20Statements%20in%20Decision%20Making.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5.3%20-%20Tasks/23.6%20-%20Income%20Statements%20in%20Decision%20Making.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hyperlink" Target="5.3%20-%20Tasks/5.3%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5.3%20-%20Tasks/5.3%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5.3 - Income Statements</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5.3.3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a:t>In public-sector or state–owned businesses, profit might be important. The government might set profit as one of the targets to be achieved for these businesses. These surpluses could also be used as a source of finance to develop the state-owned business or make it more efficient.</a:t>
            </a:r>
          </a:p>
          <a:p>
            <a:pPr marL="342900" indent="-342900">
              <a:buClr>
                <a:srgbClr val="00B050"/>
              </a:buClr>
              <a:buFont typeface="Wingdings 3" panose="05040102010807070707" pitchFamily="18" charset="2"/>
              <a:buChar char=""/>
            </a:pPr>
            <a:r>
              <a:rPr lang="en-US" sz="1740" dirty="0"/>
              <a:t>In social enterprises (see PPT1.2), profit also has an important role to play. Social enterprises cannot usually survive unless they make a surplus from their operations </a:t>
            </a:r>
            <a:r>
              <a:rPr lang="en-US" sz="1740" b="1" dirty="0"/>
              <a:t>but</a:t>
            </a:r>
            <a:r>
              <a:rPr lang="en-US" sz="1740" dirty="0"/>
              <a:t> profit is not their only objective. The managers of social enterprises will want to balance profit making with other aims such as protecting the environment and benefitting disadvantaged groups in society</a:t>
            </a:r>
            <a:r>
              <a:rPr lang="en-US" sz="1740" dirty="0" smtClean="0"/>
              <a:t>.</a:t>
            </a:r>
          </a:p>
          <a:p>
            <a:pPr>
              <a:buClr>
                <a:srgbClr val="00B050"/>
              </a:buClr>
            </a:pPr>
            <a:r>
              <a:rPr lang="en-US" sz="1740" b="1" dirty="0" smtClean="0"/>
              <a:t>Difference between profit and cash</a:t>
            </a:r>
          </a:p>
          <a:p>
            <a:pPr marL="342900" indent="-342900">
              <a:buClr>
                <a:srgbClr val="00B050"/>
              </a:buClr>
              <a:buFont typeface="Wingdings 3" panose="05040102010807070707" pitchFamily="18" charset="2"/>
              <a:buChar char=""/>
            </a:pPr>
            <a:r>
              <a:rPr lang="en-US" sz="1740" dirty="0" smtClean="0"/>
              <a:t>From </a:t>
            </a:r>
            <a:r>
              <a:rPr lang="en-US" sz="1740" dirty="0" smtClean="0">
                <a:hlinkClick r:id="rId6" action="ppaction://hlinkpres?slideindex=1&amp;slidetitle="/>
              </a:rPr>
              <a:t>PPT 5.2 – Slide 10 </a:t>
            </a:r>
            <a:r>
              <a:rPr lang="en-US" sz="1740" dirty="0" smtClean="0"/>
              <a:t>we could see that profit and cash are not necessarily the same?</a:t>
            </a:r>
          </a:p>
          <a:p>
            <a:pPr marL="342900" indent="-342900">
              <a:buClr>
                <a:srgbClr val="00B050"/>
              </a:buClr>
              <a:buFont typeface="Wingdings 3" panose="05040102010807070707" pitchFamily="18" charset="2"/>
              <a:buChar char=""/>
            </a:pPr>
            <a:r>
              <a:rPr lang="en-US" sz="1740" dirty="0" smtClean="0"/>
              <a:t>Q: Why is it important to remember this distinction when looking at a business’s final accounts?</a:t>
            </a:r>
          </a:p>
          <a:p>
            <a:pPr marL="342900" indent="-342900">
              <a:buClr>
                <a:srgbClr val="00B050"/>
              </a:buClr>
              <a:buFont typeface="Wingdings 3" panose="05040102010807070707" pitchFamily="18" charset="2"/>
              <a:buChar char=""/>
            </a:pPr>
            <a:r>
              <a:rPr lang="en-US" sz="1740" dirty="0" smtClean="0"/>
              <a:t>A: Just because a business records a profit does not mean it has plenty of cash. In fact, it could have no cash at all!</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193523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5.3.3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159120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Attempt the following activity to confirm that you understand this important point.</a:t>
            </a:r>
          </a:p>
          <a:p>
            <a:pPr>
              <a:buClr>
                <a:srgbClr val="00B050"/>
              </a:buClr>
            </a:pPr>
            <a:r>
              <a:rPr lang="en-US" sz="2000" dirty="0" smtClean="0"/>
              <a:t>Activity 23.1</a:t>
            </a:r>
          </a:p>
          <a:p>
            <a:pPr marL="342900" indent="-342900">
              <a:buClr>
                <a:srgbClr val="00B050"/>
              </a:buClr>
              <a:buFont typeface="Wingdings 3" panose="05040102010807070707" pitchFamily="18" charset="2"/>
              <a:buChar char=""/>
            </a:pPr>
            <a:r>
              <a:rPr lang="en-US" sz="2000" dirty="0" smtClean="0"/>
              <a:t>Copy and complete the following table.</a:t>
            </a:r>
          </a:p>
          <a:p>
            <a:pPr marL="342900" indent="-342900">
              <a:buClr>
                <a:srgbClr val="00B050"/>
              </a:buClr>
              <a:buFont typeface="Wingdings 3" panose="05040102010807070707" pitchFamily="18" charset="2"/>
              <a:buChar char=""/>
            </a:pPr>
            <a:endParaRPr lang="en-US" sz="1740" dirty="0" smtClean="0"/>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13482241"/>
              </p:ext>
            </p:extLst>
          </p:nvPr>
        </p:nvGraphicFramePr>
        <p:xfrm>
          <a:off x="323528" y="2588344"/>
          <a:ext cx="6336705" cy="3937000"/>
        </p:xfrm>
        <a:graphic>
          <a:graphicData uri="http://schemas.openxmlformats.org/drawingml/2006/table">
            <a:tbl>
              <a:tblPr firstRow="1" bandRow="1">
                <a:tableStyleId>{5C22544A-7EE6-4342-B048-85BDC9FD1C3A}</a:tableStyleId>
              </a:tblPr>
              <a:tblGrid>
                <a:gridCol w="2736304"/>
                <a:gridCol w="1656184"/>
                <a:gridCol w="1944217"/>
              </a:tblGrid>
              <a:tr h="370840">
                <a:tc>
                  <a:txBody>
                    <a:bodyPr/>
                    <a:lstStyle/>
                    <a:p>
                      <a:r>
                        <a:rPr lang="en-US" sz="1800" dirty="0" smtClean="0">
                          <a:latin typeface="Arial" panose="020B0604020202020204" pitchFamily="34" charset="0"/>
                          <a:cs typeface="Arial" panose="020B0604020202020204" pitchFamily="34" charset="0"/>
                        </a:rPr>
                        <a:t>Business transaction</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Profit / Loss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Impact on cash</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5000 items for cash @ $2.</a:t>
                      </a:r>
                      <a:r>
                        <a:rPr lang="en-US" sz="1800" baseline="0" dirty="0" smtClean="0">
                          <a:latin typeface="Arial" panose="020B0604020202020204" pitchFamily="34" charset="0"/>
                          <a:cs typeface="Arial" panose="020B0604020202020204" pitchFamily="34" charset="0"/>
                        </a:rPr>
                        <a:t> Each item cost the business $1.50 but it has not yet paid its suppliers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$2500 (5000 items X $0.50)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25,000</a:t>
                      </a:r>
                      <a:r>
                        <a:rPr lang="en-US" sz="1800" baseline="0" dirty="0" smtClean="0">
                          <a:latin typeface="Arial" panose="020B0604020202020204" pitchFamily="34" charset="0"/>
                          <a:cs typeface="Arial" panose="020B0604020202020204" pitchFamily="34" charset="0"/>
                        </a:rPr>
                        <a:t> items on credit @ $3. Pays cash to suppliers ($2 per item)</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Outflow of $50 000 (sales on credit but cash paid for supplies)</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8000 items for cash @ $4. Suppliers paid in cash ($2 per item)</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$16000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bl>
          </a:graphicData>
        </a:graphic>
      </p:graphicFrame>
      <p:sp>
        <p:nvSpPr>
          <p:cNvPr id="3" name="TextBox 2">
            <a:hlinkClick r:id="rId6" action="ppaction://hlinkfile"/>
          </p:cNvPr>
          <p:cNvSpPr txBox="1"/>
          <p:nvPr/>
        </p:nvSpPr>
        <p:spPr>
          <a:xfrm>
            <a:off x="6300192" y="1772816"/>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94864526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Income Statements </a:t>
            </a:r>
            <a:r>
              <a:rPr lang="en-US" sz="1740" dirty="0" smtClean="0"/>
              <a:t>(Also known as Profit and Loss Accounts) are important business accounts. They indicate to managers, business owners and other account users, whether the business has made a profit or loss over a period of time. This time period is usually one year but income statements could be constructed monthly too.</a:t>
            </a:r>
          </a:p>
          <a:p>
            <a:pPr marL="342900" indent="-342900">
              <a:buClr>
                <a:srgbClr val="00B050"/>
              </a:buClr>
              <a:buFont typeface="Wingdings 3" panose="05040102010807070707" pitchFamily="18" charset="2"/>
              <a:buChar char=""/>
            </a:pPr>
            <a:r>
              <a:rPr lang="en-US" sz="1740" dirty="0" smtClean="0"/>
              <a:t>If the business is making a profit, managers will want to ask themselves:</a:t>
            </a:r>
          </a:p>
          <a:p>
            <a:pPr marL="633413" indent="-238125">
              <a:buClr>
                <a:srgbClr val="00B050"/>
              </a:buClr>
              <a:buFont typeface="Arial" panose="020B0604020202020204" pitchFamily="34" charset="0"/>
              <a:buChar char="•"/>
            </a:pPr>
            <a:r>
              <a:rPr lang="en-US" sz="1740" dirty="0" smtClean="0"/>
              <a:t>Is it higher of lower than last year?</a:t>
            </a:r>
          </a:p>
          <a:p>
            <a:pPr marL="633413" indent="-238125">
              <a:buClr>
                <a:srgbClr val="00B050"/>
              </a:buClr>
              <a:buFont typeface="Arial" panose="020B0604020202020204" pitchFamily="34" charset="0"/>
              <a:buChar char="•"/>
            </a:pPr>
            <a:r>
              <a:rPr lang="en-US" sz="1740" dirty="0" smtClean="0"/>
              <a:t>If lower, why is profit falling?</a:t>
            </a:r>
          </a:p>
          <a:p>
            <a:pPr marL="633413" indent="-238125">
              <a:buClr>
                <a:srgbClr val="00B050"/>
              </a:buClr>
              <a:buFont typeface="Arial" panose="020B0604020202020204" pitchFamily="34" charset="0"/>
              <a:buChar char="•"/>
            </a:pPr>
            <a:r>
              <a:rPr lang="en-US" sz="1740" dirty="0" smtClean="0"/>
              <a:t>Is it higher or lower than other similar businesses?</a:t>
            </a:r>
          </a:p>
          <a:p>
            <a:pPr marL="633413" indent="-238125">
              <a:buClr>
                <a:srgbClr val="00B050"/>
              </a:buClr>
              <a:buFont typeface="Arial" panose="020B0604020202020204" pitchFamily="34" charset="0"/>
              <a:buChar char="•"/>
            </a:pPr>
            <a:r>
              <a:rPr lang="en-US" sz="1740" dirty="0" smtClean="0"/>
              <a:t>If lower, what can we do to become as profitable as other businesses?</a:t>
            </a:r>
          </a:p>
          <a:p>
            <a:pPr marL="342900" indent="-342900">
              <a:buClr>
                <a:srgbClr val="00B050"/>
              </a:buClr>
              <a:buFont typeface="Wingdings 3" panose="05040102010807070707" pitchFamily="18" charset="2"/>
              <a:buChar char=""/>
            </a:pPr>
            <a:r>
              <a:rPr lang="en-US" sz="1740" dirty="0" smtClean="0"/>
              <a:t>If the business is making a loss, managers will want to ask themselves:</a:t>
            </a:r>
          </a:p>
          <a:p>
            <a:pPr marL="633413" indent="-238125">
              <a:buClr>
                <a:srgbClr val="00B050"/>
              </a:buClr>
              <a:buFont typeface="Arial" panose="020B0604020202020204" pitchFamily="34" charset="0"/>
              <a:buChar char="•"/>
            </a:pPr>
            <a:r>
              <a:rPr lang="en-US" sz="1740" dirty="0" smtClean="0"/>
              <a:t>Is this a short or long term problem?</a:t>
            </a:r>
          </a:p>
          <a:p>
            <a:pPr marL="633413" indent="-238125">
              <a:buClr>
                <a:srgbClr val="00B050"/>
              </a:buClr>
              <a:buFont typeface="Arial" panose="020B0604020202020204" pitchFamily="34" charset="0"/>
              <a:buChar char="•"/>
            </a:pPr>
            <a:r>
              <a:rPr lang="en-US" sz="1740" dirty="0" smtClean="0"/>
              <a:t>Are other similar businesses also making losses?</a:t>
            </a:r>
          </a:p>
          <a:p>
            <a:pPr marL="633413" indent="-238125">
              <a:buClr>
                <a:srgbClr val="00B050"/>
              </a:buClr>
              <a:buFont typeface="Arial" panose="020B0604020202020204" pitchFamily="34" charset="0"/>
              <a:buChar char="•"/>
            </a:pPr>
            <a:r>
              <a:rPr lang="en-US" sz="1740" dirty="0" smtClean="0"/>
              <a:t>What decisions can we take to turn losses into profits?</a:t>
            </a:r>
          </a:p>
          <a:p>
            <a:pPr marL="342900" indent="-342900">
              <a:buClr>
                <a:srgbClr val="00B050"/>
              </a:buClr>
              <a:buFont typeface="Wingdings 3" panose="05040102010807070707" pitchFamily="18" charset="2"/>
              <a:buChar char=""/>
            </a:pPr>
            <a:r>
              <a:rPr lang="en-US" sz="1740" dirty="0" smtClean="0"/>
              <a:t>You can begin to realise why income statements are so important.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454256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17988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Gross Profit </a:t>
            </a:r>
            <a:r>
              <a:rPr lang="en-US" sz="1740" dirty="0" smtClean="0"/>
              <a:t>– What information do income statements contain? Before we can answer this, we need to consider an important concept known as </a:t>
            </a:r>
            <a:r>
              <a:rPr lang="en-US" sz="1740" b="1" dirty="0" smtClean="0"/>
              <a:t>Gross profit</a:t>
            </a:r>
            <a:r>
              <a:rPr lang="en-US" sz="1740" dirty="0"/>
              <a:t> </a:t>
            </a:r>
            <a:r>
              <a:rPr lang="en-US" sz="1740" dirty="0" smtClean="0"/>
              <a:t>– which is profit calculated before fixed costs are considered. Here is an example:</a:t>
            </a:r>
          </a:p>
          <a:p>
            <a:pPr marL="342900" indent="-342900">
              <a:buClr>
                <a:srgbClr val="00B050"/>
              </a:buClr>
              <a:buFont typeface="Wingdings 3" panose="05040102010807070707" pitchFamily="18" charset="2"/>
              <a:buChar char=""/>
            </a:pPr>
            <a:r>
              <a:rPr lang="en-US" sz="1740" dirty="0" smtClean="0"/>
              <a:t>If a business bought $270 000 worth of goods during the year and sold them for $450 000, the gross profit would be $180 000.</a:t>
            </a:r>
          </a:p>
          <a:p>
            <a:pPr algn="ctr">
              <a:buClr>
                <a:srgbClr val="00B050"/>
              </a:buClr>
            </a:pPr>
            <a:r>
              <a:rPr lang="en-US" sz="1740" b="1" dirty="0" smtClean="0"/>
              <a:t>Gross Profit = </a:t>
            </a:r>
            <a:r>
              <a:rPr lang="en-US" sz="1740" b="1" dirty="0" smtClean="0">
                <a:solidFill>
                  <a:srgbClr val="FF0000"/>
                </a:solidFill>
              </a:rPr>
              <a:t>Sales revenue – cost of goods sold</a:t>
            </a:r>
          </a:p>
          <a:p>
            <a:pPr marL="342900" indent="-342900">
              <a:buClr>
                <a:srgbClr val="00B050"/>
              </a:buClr>
              <a:buFont typeface="Wingdings 3" panose="05040102010807070707" pitchFamily="18" charset="2"/>
              <a:buChar char=""/>
            </a:pPr>
            <a:r>
              <a:rPr lang="en-US" sz="1740" dirty="0" smtClean="0"/>
              <a:t>It is important to note the following:</a:t>
            </a:r>
          </a:p>
          <a:p>
            <a:pPr marL="574675" indent="-225425">
              <a:buClr>
                <a:srgbClr val="00B050"/>
              </a:buClr>
              <a:buFont typeface="Arial" panose="020B0604020202020204" pitchFamily="34" charset="0"/>
              <a:buChar char="•"/>
            </a:pPr>
            <a:r>
              <a:rPr lang="en-US" sz="1740" dirty="0" smtClean="0"/>
              <a:t>Gross profit does not make any allowance for overhead costs or expenses.</a:t>
            </a:r>
          </a:p>
          <a:p>
            <a:pPr marL="574675" indent="-225425">
              <a:buClr>
                <a:srgbClr val="00B050"/>
              </a:buClr>
              <a:buFont typeface="Arial" panose="020B0604020202020204" pitchFamily="34" charset="0"/>
              <a:buChar char="•"/>
            </a:pPr>
            <a:r>
              <a:rPr lang="en-US" sz="1740" dirty="0" smtClean="0"/>
              <a:t>Cost f goods sold is not necessarily the same as total value of goods bought by the business.</a:t>
            </a:r>
          </a:p>
          <a:p>
            <a:pPr marL="342900" indent="-342900">
              <a:buClr>
                <a:srgbClr val="00B050"/>
              </a:buClr>
              <a:buFont typeface="Wingdings 3" panose="05040102010807070707" pitchFamily="18" charset="2"/>
              <a:buChar char=""/>
            </a:pPr>
            <a:r>
              <a:rPr lang="en-US" sz="1740" dirty="0" smtClean="0"/>
              <a:t>How is this information presented on an income statement?</a:t>
            </a:r>
          </a:p>
          <a:p>
            <a:pPr marL="342900" indent="-342900">
              <a:buClr>
                <a:srgbClr val="00B050"/>
              </a:buClr>
              <a:buFont typeface="Wingdings 3" panose="05040102010807070707" pitchFamily="18" charset="2"/>
              <a:buChar char=""/>
            </a:pPr>
            <a:r>
              <a:rPr lang="en-US" sz="1740" dirty="0" smtClean="0"/>
              <a:t>The table on the next slide is a simple example with some notes to explain each item. It is for a limited company, as these are the only businesses that have to publish their accounts.</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262133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3784972"/>
            <a:ext cx="6336704" cy="216982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dirty="0" smtClean="0"/>
              <a:t>This section of the income statement is often referred to as </a:t>
            </a:r>
            <a:r>
              <a:rPr lang="en-US" sz="1500" b="1" dirty="0" smtClean="0">
                <a:solidFill>
                  <a:srgbClr val="FF0000"/>
                </a:solidFill>
              </a:rPr>
              <a:t>trading account.</a:t>
            </a:r>
            <a:r>
              <a:rPr lang="en-US" sz="1500" b="1" dirty="0" smtClean="0"/>
              <a:t> </a:t>
            </a:r>
            <a:r>
              <a:rPr lang="en-US" sz="1500" dirty="0" smtClean="0"/>
              <a:t>It shows the gross profit made from the normal trading activities of the business. Why do you think it is not a complete income statement? There are several important items missing from this example.</a:t>
            </a:r>
          </a:p>
          <a:p>
            <a:pPr marL="515938" indent="-225425">
              <a:buClr>
                <a:srgbClr val="00B050"/>
              </a:buClr>
              <a:buFont typeface="Arial" panose="020B0604020202020204" pitchFamily="34" charset="0"/>
              <a:buChar char="•"/>
            </a:pPr>
            <a:r>
              <a:rPr lang="en-US" sz="1500" dirty="0" smtClean="0"/>
              <a:t>Other costs of running the business apart from the variable labour and material costs, for example the final costs</a:t>
            </a:r>
          </a:p>
          <a:p>
            <a:pPr marL="515938" indent="-225425">
              <a:buClr>
                <a:srgbClr val="00B050"/>
              </a:buClr>
              <a:buFont typeface="Arial" panose="020B0604020202020204" pitchFamily="34" charset="0"/>
              <a:buChar char="•"/>
            </a:pPr>
            <a:r>
              <a:rPr lang="en-US" sz="1500" dirty="0" smtClean="0"/>
              <a:t>Taxes on profit paid by the company</a:t>
            </a:r>
          </a:p>
          <a:p>
            <a:pPr marL="515938" indent="-225425">
              <a:buClr>
                <a:srgbClr val="00B050"/>
              </a:buClr>
              <a:buFont typeface="Arial" panose="020B0604020202020204" pitchFamily="34" charset="0"/>
              <a:buChar char="•"/>
            </a:pPr>
            <a:r>
              <a:rPr lang="en-US" sz="1500" dirty="0" smtClean="0"/>
              <a:t>Payment of a share of the profits to owners / shareholders</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395536" y="5949280"/>
            <a:ext cx="6336704"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should be able to make suggestions on how a business might increase its gross profit.</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887198030"/>
              </p:ext>
            </p:extLst>
          </p:nvPr>
        </p:nvGraphicFramePr>
        <p:xfrm>
          <a:off x="323528" y="1149831"/>
          <a:ext cx="6336705" cy="2590800"/>
        </p:xfrm>
        <a:graphic>
          <a:graphicData uri="http://schemas.openxmlformats.org/drawingml/2006/table">
            <a:tbl>
              <a:tblPr firstRow="1" bandRow="1">
                <a:tableStyleId>{5C22544A-7EE6-4342-B048-85BDC9FD1C3A}</a:tableStyleId>
              </a:tblPr>
              <a:tblGrid>
                <a:gridCol w="1728192"/>
                <a:gridCol w="648072"/>
                <a:gridCol w="3960441"/>
              </a:tblGrid>
              <a:tr h="411917">
                <a:tc>
                  <a:txBody>
                    <a:bodyPr/>
                    <a:lstStyle/>
                    <a:p>
                      <a:r>
                        <a:rPr lang="en-US" sz="1400" dirty="0" smtClean="0">
                          <a:solidFill>
                            <a:schemeClr val="tx1"/>
                          </a:solidFill>
                          <a:latin typeface="Arial" panose="020B0604020202020204" pitchFamily="34" charset="0"/>
                          <a:cs typeface="Arial" panose="020B0604020202020204" pitchFamily="34" charset="0"/>
                        </a:rPr>
                        <a:t>Income statement for XYZ Limited</a:t>
                      </a:r>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1400" b="0" dirty="0" smtClean="0">
                          <a:solidFill>
                            <a:schemeClr val="tx1"/>
                          </a:solidFill>
                          <a:latin typeface="Arial" panose="020B0604020202020204" pitchFamily="34" charset="0"/>
                          <a:cs typeface="Arial" panose="020B0604020202020204" pitchFamily="34" charset="0"/>
                        </a:rPr>
                        <a:t>The business</a:t>
                      </a:r>
                      <a:r>
                        <a:rPr lang="en-US" sz="1400" b="0" baseline="0" dirty="0" smtClean="0">
                          <a:solidFill>
                            <a:schemeClr val="tx1"/>
                          </a:solidFill>
                          <a:latin typeface="Arial" panose="020B0604020202020204" pitchFamily="34" charset="0"/>
                          <a:cs typeface="Arial" panose="020B0604020202020204" pitchFamily="34" charset="0"/>
                        </a:rPr>
                        <a:t> /company name should be shown clearly</a:t>
                      </a:r>
                      <a:endParaRPr lang="en-GB" sz="1400" b="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r>
              <a:tr h="411917">
                <a:tc>
                  <a:txBody>
                    <a:bodyPr/>
                    <a:lstStyle/>
                    <a:p>
                      <a:r>
                        <a:rPr lang="en-US" sz="1400" b="1" dirty="0" smtClean="0">
                          <a:latin typeface="Arial" panose="020B0604020202020204" pitchFamily="34" charset="0"/>
                          <a:cs typeface="Arial" panose="020B0604020202020204" pitchFamily="34" charset="0"/>
                        </a:rPr>
                        <a:t>For the year ending 31/12/2015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time period covered by the income statement</a:t>
                      </a:r>
                      <a:r>
                        <a:rPr lang="en-US" sz="1400" baseline="0" dirty="0" smtClean="0">
                          <a:latin typeface="Arial" panose="020B0604020202020204" pitchFamily="34" charset="0"/>
                          <a:cs typeface="Arial" panose="020B0604020202020204" pitchFamily="34" charset="0"/>
                        </a:rPr>
                        <a:t> must be shown</a:t>
                      </a:r>
                      <a:endParaRPr lang="en-GB" sz="1400" dirty="0">
                        <a:latin typeface="Arial" panose="020B0604020202020204" pitchFamily="34" charset="0"/>
                        <a:cs typeface="Arial" panose="020B0604020202020204" pitchFamily="34" charset="0"/>
                      </a:endParaRPr>
                    </a:p>
                  </a:txBody>
                  <a:tcPr/>
                </a:tc>
              </a:tr>
              <a:tr h="411917">
                <a:tc>
                  <a:txBody>
                    <a:bodyPr/>
                    <a:lstStyle/>
                    <a:p>
                      <a:r>
                        <a:rPr lang="en-US" sz="1400" b="1" dirty="0" smtClean="0">
                          <a:latin typeface="Arial" panose="020B0604020202020204" pitchFamily="34" charset="0"/>
                          <a:cs typeface="Arial" panose="020B0604020202020204" pitchFamily="34" charset="0"/>
                        </a:rPr>
                        <a:t>Sales Revenue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450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value</a:t>
                      </a:r>
                      <a:r>
                        <a:rPr lang="en-US" sz="1400" baseline="0" dirty="0" smtClean="0">
                          <a:latin typeface="Arial" panose="020B0604020202020204" pitchFamily="34" charset="0"/>
                          <a:cs typeface="Arial" panose="020B0604020202020204" pitchFamily="34" charset="0"/>
                        </a:rPr>
                        <a:t> of goods sold during the year, e.g. 900 000 items @ 50 cents each.</a:t>
                      </a:r>
                      <a:endParaRPr lang="en-GB" sz="1400" dirty="0">
                        <a:latin typeface="Arial" panose="020B0604020202020204" pitchFamily="34" charset="0"/>
                        <a:cs typeface="Arial" panose="020B0604020202020204" pitchFamily="34" charset="0"/>
                      </a:endParaRPr>
                    </a:p>
                  </a:txBody>
                  <a:tcPr/>
                </a:tc>
              </a:tr>
              <a:tr h="581530">
                <a:tc>
                  <a:txBody>
                    <a:bodyPr/>
                    <a:lstStyle/>
                    <a:p>
                      <a:r>
                        <a:rPr lang="en-US" sz="1400" b="1" dirty="0" smtClean="0">
                          <a:latin typeface="Arial" panose="020B0604020202020204" pitchFamily="34" charset="0"/>
                          <a:cs typeface="Arial" panose="020B0604020202020204" pitchFamily="34" charset="0"/>
                        </a:rPr>
                        <a:t>Cost of goods sold</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270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variable cost (i.e.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materials and labour)</a:t>
                      </a:r>
                      <a:r>
                        <a:rPr lang="en-US" sz="1400" baseline="0" dirty="0" smtClean="0">
                          <a:latin typeface="Arial" panose="020B0604020202020204" pitchFamily="34" charset="0"/>
                          <a:cs typeface="Arial" panose="020B0604020202020204" pitchFamily="34" charset="0"/>
                        </a:rPr>
                        <a:t> of making the goods sold, e.g. 900 000 items costing 30 cents each</a:t>
                      </a:r>
                      <a:endParaRPr lang="en-GB" sz="1400" dirty="0">
                        <a:latin typeface="Arial" panose="020B0604020202020204" pitchFamily="34" charset="0"/>
                        <a:cs typeface="Arial" panose="020B0604020202020204" pitchFamily="34" charset="0"/>
                      </a:endParaRPr>
                    </a:p>
                  </a:txBody>
                  <a:tcPr/>
                </a:tc>
              </a:tr>
              <a:tr h="249933">
                <a:tc>
                  <a:txBody>
                    <a:bodyPr/>
                    <a:lstStyle/>
                    <a:p>
                      <a:r>
                        <a:rPr lang="en-US" sz="1400" b="1" dirty="0" smtClean="0">
                          <a:latin typeface="Arial" panose="020B0604020202020204" pitchFamily="34" charset="0"/>
                          <a:cs typeface="Arial" panose="020B0604020202020204" pitchFamily="34" charset="0"/>
                        </a:rPr>
                        <a:t>Gross profit</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180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profit made =</a:t>
                      </a:r>
                      <a:r>
                        <a:rPr lang="en-US" sz="1400" baseline="0" dirty="0" smtClean="0">
                          <a:latin typeface="Arial" panose="020B0604020202020204" pitchFamily="34" charset="0"/>
                          <a:cs typeface="Arial" panose="020B0604020202020204" pitchFamily="34" charset="0"/>
                        </a:rPr>
                        <a:t> $450 000 – $270 000</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08507182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Case Study 1</a:t>
            </a:r>
            <a:endParaRPr lang="en-GB" sz="3200" b="1" dirty="0" smtClean="0"/>
          </a:p>
        </p:txBody>
      </p:sp>
      <p:sp>
        <p:nvSpPr>
          <p:cNvPr id="4" name="Rectangle 3"/>
          <p:cNvSpPr/>
          <p:nvPr/>
        </p:nvSpPr>
        <p:spPr>
          <a:xfrm>
            <a:off x="323528" y="1124744"/>
            <a:ext cx="856895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smtClean="0">
                <a:solidFill>
                  <a:schemeClr val="tx2"/>
                </a:solidFill>
              </a:rPr>
              <a:t>The Festival City Co. buys cans of drinks from a wholesaler for $1 each. It sells them for $2 each. </a:t>
            </a:r>
            <a:r>
              <a:rPr lang="en-US" sz="1740" dirty="0">
                <a:solidFill>
                  <a:schemeClr val="tx2"/>
                </a:solidFill>
              </a:rPr>
              <a:t>Festival City Co</a:t>
            </a:r>
            <a:r>
              <a:rPr lang="en-US" sz="1740" dirty="0" smtClean="0">
                <a:solidFill>
                  <a:schemeClr val="tx2"/>
                </a:solidFill>
              </a:rPr>
              <a:t>. started the year with 200 cans in stock (opening inventories). It bought in 1500 cans, At the end of the year it had 300 left (closing inventories.)</a:t>
            </a:r>
          </a:p>
          <a:p>
            <a:pPr marL="692150" indent="-342900">
              <a:buClr>
                <a:srgbClr val="00B050"/>
              </a:buClr>
              <a:buFont typeface="+mj-lt"/>
              <a:buAutoNum type="arabicParenR"/>
            </a:pPr>
            <a:r>
              <a:rPr lang="en-US" sz="1740" dirty="0" smtClean="0">
                <a:solidFill>
                  <a:schemeClr val="tx2"/>
                </a:solidFill>
              </a:rPr>
              <a:t>How many cans did the business sell during the year?</a:t>
            </a:r>
          </a:p>
          <a:p>
            <a:pPr marL="692150" indent="-342900">
              <a:buClr>
                <a:srgbClr val="00B050"/>
              </a:buClr>
              <a:buFont typeface="+mj-lt"/>
              <a:buAutoNum type="arabicParenR"/>
            </a:pPr>
            <a:r>
              <a:rPr lang="en-US" sz="1740" dirty="0" smtClean="0">
                <a:solidFill>
                  <a:schemeClr val="tx2"/>
                </a:solidFill>
              </a:rPr>
              <a:t>What was the cost to the business of the goods sold?</a:t>
            </a:r>
          </a:p>
          <a:p>
            <a:pPr marL="692150" indent="-342900">
              <a:buClr>
                <a:srgbClr val="00B050"/>
              </a:buClr>
              <a:buFont typeface="+mj-lt"/>
              <a:buAutoNum type="arabicParenR"/>
            </a:pPr>
            <a:r>
              <a:rPr lang="en-US" sz="1740" dirty="0" smtClean="0">
                <a:solidFill>
                  <a:schemeClr val="tx2"/>
                </a:solidFill>
              </a:rPr>
              <a:t>What was the gross profit?</a:t>
            </a:r>
          </a:p>
          <a:p>
            <a:pPr marL="342900" indent="-342900">
              <a:buClr>
                <a:srgbClr val="00B050"/>
              </a:buClr>
              <a:buFont typeface="Wingdings 3" panose="05040102010807070707" pitchFamily="18" charset="2"/>
              <a:buChar char=""/>
            </a:pPr>
            <a:r>
              <a:rPr lang="en-US" sz="1740" dirty="0" smtClean="0">
                <a:solidFill>
                  <a:schemeClr val="tx2"/>
                </a:solidFill>
              </a:rPr>
              <a:t>The answers to these questions are as follows:</a:t>
            </a:r>
          </a:p>
          <a:p>
            <a:pPr marL="692150" indent="-342900">
              <a:buClr>
                <a:srgbClr val="00B050"/>
              </a:buClr>
              <a:buFont typeface="+mj-lt"/>
              <a:buAutoNum type="arabicParenR"/>
            </a:pPr>
            <a:r>
              <a:rPr lang="en-US" sz="1740" dirty="0" smtClean="0">
                <a:solidFill>
                  <a:schemeClr val="tx2"/>
                </a:solidFill>
              </a:rPr>
              <a:t>Add together the opening inventory and the cans bought during the year.</a:t>
            </a:r>
            <a:br>
              <a:rPr lang="en-US" sz="1740" dirty="0" smtClean="0">
                <a:solidFill>
                  <a:schemeClr val="tx2"/>
                </a:solidFill>
              </a:rPr>
            </a:br>
            <a:r>
              <a:rPr lang="en-US" sz="1740" dirty="0" smtClean="0">
                <a:solidFill>
                  <a:schemeClr val="tx2"/>
                </a:solidFill>
              </a:rPr>
              <a:t>200 + 1500 = 1700 cans</a:t>
            </a:r>
            <a:br>
              <a:rPr lang="en-US" sz="1740" dirty="0" smtClean="0">
                <a:solidFill>
                  <a:schemeClr val="tx2"/>
                </a:solidFill>
              </a:rPr>
            </a:br>
            <a:r>
              <a:rPr lang="en-US" sz="1740" dirty="0" smtClean="0">
                <a:solidFill>
                  <a:schemeClr val="tx2"/>
                </a:solidFill>
              </a:rPr>
              <a:t>The business could have sold 1700 cans during the year. We know that it did not sell this many. How? Because there were closing inventories of 300. Therefor, the business must have sold 1400 cans.</a:t>
            </a:r>
            <a:br>
              <a:rPr lang="en-US" sz="1740" dirty="0" smtClean="0">
                <a:solidFill>
                  <a:schemeClr val="tx2"/>
                </a:solidFill>
              </a:rPr>
            </a:br>
            <a:r>
              <a:rPr lang="en-US" sz="1740" dirty="0" smtClean="0">
                <a:solidFill>
                  <a:schemeClr val="tx2"/>
                </a:solidFill>
              </a:rPr>
              <a:t>Goods sold = opening </a:t>
            </a:r>
            <a:r>
              <a:rPr lang="en-US" sz="1740" dirty="0">
                <a:solidFill>
                  <a:schemeClr val="tx2"/>
                </a:solidFill>
              </a:rPr>
              <a:t>i</a:t>
            </a:r>
            <a:r>
              <a:rPr lang="en-US" sz="1740" dirty="0" smtClean="0">
                <a:solidFill>
                  <a:schemeClr val="tx2"/>
                </a:solidFill>
              </a:rPr>
              <a:t>nventories + purchases –closing </a:t>
            </a:r>
            <a:r>
              <a:rPr lang="en-US" sz="1740" dirty="0">
                <a:solidFill>
                  <a:schemeClr val="tx2"/>
                </a:solidFill>
              </a:rPr>
              <a:t>i</a:t>
            </a:r>
            <a:r>
              <a:rPr lang="en-US" sz="1740" dirty="0" smtClean="0">
                <a:solidFill>
                  <a:schemeClr val="tx2"/>
                </a:solidFill>
              </a:rPr>
              <a:t>nventories.</a:t>
            </a:r>
          </a:p>
          <a:p>
            <a:pPr marL="692150" indent="-342900">
              <a:buClr>
                <a:srgbClr val="00B050"/>
              </a:buClr>
              <a:buFont typeface="+mj-lt"/>
              <a:buAutoNum type="arabicParenR"/>
            </a:pPr>
            <a:r>
              <a:rPr lang="en-US" sz="1740" dirty="0" smtClean="0">
                <a:solidFill>
                  <a:schemeClr val="tx2"/>
                </a:solidFill>
              </a:rPr>
              <a:t>As the goods were all bought by the business for $1, the cost of goods sold was $1400</a:t>
            </a:r>
          </a:p>
          <a:p>
            <a:pPr marL="692150" indent="-342900">
              <a:buClr>
                <a:srgbClr val="00B050"/>
              </a:buClr>
              <a:buFont typeface="+mj-lt"/>
              <a:buAutoNum type="arabicParenR"/>
            </a:pPr>
            <a:r>
              <a:rPr lang="en-US" sz="1740" dirty="0" smtClean="0">
                <a:solidFill>
                  <a:schemeClr val="tx2"/>
                </a:solidFill>
              </a:rPr>
              <a:t>Remember:</a:t>
            </a:r>
            <a:br>
              <a:rPr lang="en-US" sz="1740" dirty="0" smtClean="0">
                <a:solidFill>
                  <a:schemeClr val="tx2"/>
                </a:solidFill>
              </a:rPr>
            </a:br>
            <a:r>
              <a:rPr lang="en-US" sz="1740" dirty="0" smtClean="0">
                <a:solidFill>
                  <a:schemeClr val="tx2"/>
                </a:solidFill>
              </a:rPr>
              <a:t>Gross profit = Sales revenue – dost of goods sold</a:t>
            </a:r>
            <a:br>
              <a:rPr lang="en-US" sz="1740" dirty="0" smtClean="0">
                <a:solidFill>
                  <a:schemeClr val="tx2"/>
                </a:solidFill>
              </a:rPr>
            </a:br>
            <a:r>
              <a:rPr lang="en-US" sz="1740" dirty="0" smtClean="0">
                <a:solidFill>
                  <a:schemeClr val="tx2"/>
                </a:solidFill>
              </a:rPr>
              <a:t>In this example, sales revenue = $2 X 1400 cans sold = $2800</a:t>
            </a:r>
            <a:br>
              <a:rPr lang="en-US" sz="1740" dirty="0" smtClean="0">
                <a:solidFill>
                  <a:schemeClr val="tx2"/>
                </a:solidFill>
              </a:rPr>
            </a:br>
            <a:r>
              <a:rPr lang="en-US" sz="1740" dirty="0" smtClean="0">
                <a:solidFill>
                  <a:schemeClr val="tx2"/>
                </a:solidFill>
              </a:rPr>
              <a:t>Gross profit</a:t>
            </a:r>
            <a:r>
              <a:rPr lang="en-US" sz="1740" dirty="0">
                <a:solidFill>
                  <a:schemeClr val="tx2"/>
                </a:solidFill>
              </a:rPr>
              <a:t> </a:t>
            </a:r>
            <a:r>
              <a:rPr lang="en-US" sz="1740" dirty="0" smtClean="0">
                <a:solidFill>
                  <a:schemeClr val="tx2"/>
                </a:solidFill>
              </a:rPr>
              <a:t>= $2800 - $1400 = $1400</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914047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Activity</a:t>
            </a:r>
            <a:endParaRPr lang="en-GB" sz="3200" b="1" dirty="0" smtClean="0"/>
          </a:p>
        </p:txBody>
      </p:sp>
      <p:sp>
        <p:nvSpPr>
          <p:cNvPr id="4" name="Rectangle 3"/>
          <p:cNvSpPr/>
          <p:nvPr/>
        </p:nvSpPr>
        <p:spPr>
          <a:xfrm>
            <a:off x="323528" y="1124744"/>
            <a:ext cx="8568952" cy="3305520"/>
          </a:xfrm>
          <a:prstGeom prst="rect">
            <a:avLst/>
          </a:prstGeom>
        </p:spPr>
        <p:txBody>
          <a:bodyPr wrap="square">
            <a:spAutoFit/>
          </a:bodyPr>
          <a:lstStyle/>
          <a:p>
            <a:pPr>
              <a:buClr>
                <a:srgbClr val="00B050"/>
              </a:buClr>
            </a:pPr>
            <a:r>
              <a:rPr lang="en-US" sz="1740" b="1" dirty="0" smtClean="0">
                <a:solidFill>
                  <a:srgbClr val="FF0000"/>
                </a:solidFill>
              </a:rPr>
              <a:t>Activity 23.2</a:t>
            </a:r>
          </a:p>
          <a:p>
            <a:pPr marL="342900" indent="-342900">
              <a:buClr>
                <a:srgbClr val="00B050"/>
              </a:buClr>
              <a:buFont typeface="Wingdings 3" panose="05040102010807070707" pitchFamily="18" charset="2"/>
              <a:buChar char=""/>
            </a:pPr>
            <a:r>
              <a:rPr lang="en-US" sz="1740" dirty="0" smtClean="0">
                <a:solidFill>
                  <a:srgbClr val="FF0000"/>
                </a:solidFill>
              </a:rPr>
              <a:t>Complete the following table (all figures are in $).</a:t>
            </a: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a:buClr>
                <a:srgbClr val="00B050"/>
              </a:buClr>
            </a:pPr>
            <a:r>
              <a:rPr lang="en-US" sz="1740" b="1" dirty="0">
                <a:solidFill>
                  <a:srgbClr val="FF0000"/>
                </a:solidFill>
              </a:rPr>
              <a:t>Activity </a:t>
            </a:r>
            <a:r>
              <a:rPr lang="en-US" sz="1740" b="1" dirty="0" smtClean="0">
                <a:solidFill>
                  <a:srgbClr val="FF0000"/>
                </a:solidFill>
              </a:rPr>
              <a:t>23.3</a:t>
            </a:r>
            <a:endParaRPr lang="en-US" sz="1740" b="1" dirty="0">
              <a:solidFill>
                <a:srgbClr val="FF0000"/>
              </a:solidFill>
            </a:endParaRPr>
          </a:p>
          <a:p>
            <a:pPr marL="342900" indent="-342900">
              <a:buClr>
                <a:srgbClr val="00B050"/>
              </a:buClr>
              <a:buFont typeface="Wingdings 3" panose="05040102010807070707" pitchFamily="18" charset="2"/>
              <a:buChar char=""/>
            </a:pPr>
            <a:r>
              <a:rPr lang="en-US" sz="1740" dirty="0">
                <a:solidFill>
                  <a:srgbClr val="FF0000"/>
                </a:solidFill>
              </a:rPr>
              <a:t>Complete the following </a:t>
            </a:r>
            <a:r>
              <a:rPr lang="en-US" sz="1740" dirty="0" smtClean="0">
                <a:solidFill>
                  <a:srgbClr val="FF0000"/>
                </a:solidFill>
              </a:rPr>
              <a:t>table.</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35771819"/>
              </p:ext>
            </p:extLst>
          </p:nvPr>
        </p:nvGraphicFramePr>
        <p:xfrm>
          <a:off x="323528" y="1844824"/>
          <a:ext cx="8496945" cy="1828800"/>
        </p:xfrm>
        <a:graphic>
          <a:graphicData uri="http://schemas.openxmlformats.org/drawingml/2006/table">
            <a:tbl>
              <a:tblPr firstRow="1" bandRow="1">
                <a:tableStyleId>{5C22544A-7EE6-4342-B048-85BDC9FD1C3A}</a:tableStyleId>
              </a:tblPr>
              <a:tblGrid>
                <a:gridCol w="2832315"/>
                <a:gridCol w="2832315"/>
                <a:gridCol w="2832315"/>
              </a:tblGrid>
              <a:tr h="244311">
                <a:tc>
                  <a:txBody>
                    <a:bodyPr/>
                    <a:lstStyle/>
                    <a:p>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Cost of goods sold</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Gross Profit</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a:pPr>
                      <a:r>
                        <a:rPr lang="en-US" sz="1800" dirty="0" smtClean="0">
                          <a:latin typeface="Arial" panose="020B0604020202020204" pitchFamily="34" charset="0"/>
                          <a:cs typeface="Arial" panose="020B0604020202020204" pitchFamily="34" charset="0"/>
                        </a:rPr>
                        <a:t>3000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1500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2"/>
                      </a:pP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16</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3"/>
                      </a:pPr>
                      <a:r>
                        <a:rPr lang="en-US" sz="1800" dirty="0" smtClean="0">
                          <a:latin typeface="Arial" panose="020B0604020202020204" pitchFamily="34" charset="0"/>
                          <a:cs typeface="Arial" panose="020B0604020202020204" pitchFamily="34" charset="0"/>
                        </a:rPr>
                        <a:t>80 000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20 000</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4"/>
                      </a:pPr>
                      <a:r>
                        <a:rPr lang="en-US" sz="1800" dirty="0" smtClean="0">
                          <a:latin typeface="Arial" panose="020B0604020202020204" pitchFamily="34" charset="0"/>
                          <a:cs typeface="Arial" panose="020B0604020202020204" pitchFamily="34" charset="0"/>
                        </a:rPr>
                        <a:t>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50</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787784729"/>
              </p:ext>
            </p:extLst>
          </p:nvPr>
        </p:nvGraphicFramePr>
        <p:xfrm>
          <a:off x="323527" y="4503710"/>
          <a:ext cx="8496947" cy="1752600"/>
        </p:xfrm>
        <a:graphic>
          <a:graphicData uri="http://schemas.openxmlformats.org/drawingml/2006/table">
            <a:tbl>
              <a:tblPr firstRow="1" bandRow="1">
                <a:tableStyleId>{5C22544A-7EE6-4342-B048-85BDC9FD1C3A}</a:tableStyleId>
              </a:tblPr>
              <a:tblGrid>
                <a:gridCol w="1318492"/>
                <a:gridCol w="1904488"/>
                <a:gridCol w="1757989"/>
                <a:gridCol w="1757989"/>
                <a:gridCol w="1757989"/>
              </a:tblGrid>
              <a:tr h="244311">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per unit</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Opening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Purchase of Goods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Closing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of goods sold</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a:pPr>
                      <a:r>
                        <a:rPr kumimoji="0" lang="en-US" sz="1800" b="0" kern="1200" dirty="0" smtClean="0">
                          <a:solidFill>
                            <a:schemeClr val="tx1"/>
                          </a:solidFill>
                          <a:latin typeface="Arial" panose="020B0604020202020204" pitchFamily="34" charset="0"/>
                          <a:ea typeface="+mn-ea"/>
                          <a:cs typeface="Arial" panose="020B0604020202020204" pitchFamily="34" charset="0"/>
                        </a:rPr>
                        <a:t>$3</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$9900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2"/>
                      </a:pPr>
                      <a:r>
                        <a:rPr kumimoji="0" lang="en-US" sz="1800" b="0" kern="1200" dirty="0" smtClean="0">
                          <a:solidFill>
                            <a:schemeClr val="tx1"/>
                          </a:solidFill>
                          <a:latin typeface="Arial" panose="020B0604020202020204" pitchFamily="34" charset="0"/>
                          <a:ea typeface="+mn-ea"/>
                          <a:cs typeface="Arial" panose="020B0604020202020204" pitchFamily="34" charset="0"/>
                        </a:rPr>
                        <a:t>$2</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3"/>
                      </a:pPr>
                      <a:r>
                        <a:rPr kumimoji="0" lang="en-US" sz="1800" b="0" kern="1200" dirty="0" smtClean="0">
                          <a:solidFill>
                            <a:schemeClr val="tx1"/>
                          </a:solidFill>
                          <a:latin typeface="Arial" panose="020B0604020202020204" pitchFamily="34" charset="0"/>
                          <a:ea typeface="+mn-ea"/>
                          <a:cs typeface="Arial" panose="020B0604020202020204" pitchFamily="34" charset="0"/>
                        </a:rPr>
                        <a:t>$5</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400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4"/>
                      </a:pPr>
                      <a:r>
                        <a:rPr kumimoji="0" lang="en-US" sz="1800" b="0" kern="1200" dirty="0" smtClean="0">
                          <a:solidFill>
                            <a:schemeClr val="tx1"/>
                          </a:solidFill>
                          <a:latin typeface="Arial" panose="020B0604020202020204" pitchFamily="34" charset="0"/>
                          <a:ea typeface="+mn-ea"/>
                          <a:cs typeface="Arial" panose="020B0604020202020204" pitchFamily="34" charset="0"/>
                        </a:rPr>
                        <a:t>$1</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60 000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1136938"/>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6430784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Case Study</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87167"/>
            <a:ext cx="6336704" cy="5401479"/>
          </a:xfrm>
          <a:prstGeom prst="rect">
            <a:avLst/>
          </a:prstGeom>
        </p:spPr>
        <p:txBody>
          <a:bodyPr wrap="square">
            <a:spAutoFit/>
          </a:bodyPr>
          <a:lstStyle/>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dirty="0" smtClean="0">
                <a:solidFill>
                  <a:schemeClr val="tx2"/>
                </a:solidFill>
              </a:rPr>
              <a:t>This is an example of a typical trading account section of an Income Statement:</a:t>
            </a:r>
          </a:p>
          <a:p>
            <a:pPr>
              <a:buClr>
                <a:srgbClr val="00B050"/>
              </a:buClr>
            </a:pPr>
            <a:r>
              <a:rPr lang="en-US" sz="1500" i="1" dirty="0" smtClean="0">
                <a:solidFill>
                  <a:schemeClr val="tx2"/>
                </a:solidFill>
              </a:rPr>
              <a:t>ABC Ltd. For year ending 31/03/2015</a:t>
            </a:r>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marL="285750" indent="-285750">
              <a:buClr>
                <a:srgbClr val="00B050"/>
              </a:buClr>
              <a:buFont typeface="Wingdings 3" panose="05040102010807070707" pitchFamily="18" charset="2"/>
              <a:buChar char=""/>
            </a:pPr>
            <a:r>
              <a:rPr lang="en-US" sz="1500" dirty="0" smtClean="0"/>
              <a:t>It is important to note that in a manufacturing business, rather than a retailing one, the labour and production costs directly incurred in making the products sold will also be deducted before arriving at the gross profit total.</a:t>
            </a:r>
          </a:p>
          <a:p>
            <a:pPr marL="285750" indent="-285750">
              <a:buClr>
                <a:srgbClr val="00B050"/>
              </a:buClr>
              <a:buFont typeface="Wingdings 3" panose="05040102010807070707" pitchFamily="18" charset="2"/>
              <a:buChar char=""/>
            </a:pPr>
            <a:r>
              <a:rPr lang="en-US" sz="1500" dirty="0" smtClean="0"/>
              <a:t>The gross profit is not the final product of the business because all of the other expenses have to be deducted. Costs such as salaries, lighting and rent of the buildings need to be subtracted from the gross profit.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288</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606516424"/>
              </p:ext>
            </p:extLst>
          </p:nvPr>
        </p:nvGraphicFramePr>
        <p:xfrm>
          <a:off x="323528" y="2243023"/>
          <a:ext cx="6336704" cy="2346960"/>
        </p:xfrm>
        <a:graphic>
          <a:graphicData uri="http://schemas.openxmlformats.org/drawingml/2006/table">
            <a:tbl>
              <a:tblPr firstRow="1" bandRow="1">
                <a:tableStyleId>{5C22544A-7EE6-4342-B048-85BDC9FD1C3A}</a:tableStyleId>
              </a:tblPr>
              <a:tblGrid>
                <a:gridCol w="4248472"/>
                <a:gridCol w="2088232"/>
              </a:tblGrid>
              <a:tr h="308424">
                <a:tc>
                  <a:txBody>
                    <a:bodyPr/>
                    <a:lstStyle/>
                    <a:p>
                      <a:r>
                        <a:rPr lang="en-US" sz="1600" dirty="0" smtClean="0">
                          <a:solidFill>
                            <a:schemeClr val="tx1"/>
                          </a:solidFill>
                          <a:latin typeface="Arial" panose="020B0604020202020204" pitchFamily="34" charset="0"/>
                          <a:cs typeface="Arial" panose="020B0604020202020204" pitchFamily="34" charset="0"/>
                        </a:rPr>
                        <a:t>Sales Revenue</a:t>
                      </a:r>
                      <a:endParaRPr lang="en-GB" sz="16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$55 000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8424">
                <a:tc>
                  <a:txBody>
                    <a:bodyPr/>
                    <a:lstStyle/>
                    <a:p>
                      <a:r>
                        <a:rPr lang="en-US" sz="1600" b="0" dirty="0" smtClean="0">
                          <a:latin typeface="Arial" panose="020B0604020202020204" pitchFamily="34" charset="0"/>
                          <a:cs typeface="Arial" panose="020B0604020202020204" pitchFamily="34" charset="0"/>
                        </a:rPr>
                        <a:t>Opening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$10 000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Purchases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313">
                <a:tc>
                  <a:txBody>
                    <a:bodyPr/>
                    <a:lstStyle/>
                    <a:p>
                      <a:r>
                        <a:rPr lang="en-US" sz="1600" b="1" dirty="0" smtClean="0">
                          <a:latin typeface="Arial" panose="020B0604020202020204" pitchFamily="34" charset="0"/>
                          <a:cs typeface="Arial" panose="020B0604020202020204" pitchFamily="34" charset="0"/>
                        </a:rPr>
                        <a:t>Total Inventory Available</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Les Closing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Cost of</a:t>
                      </a:r>
                      <a:r>
                        <a:rPr lang="en-US" sz="1600" b="1" baseline="0" dirty="0" smtClean="0">
                          <a:latin typeface="Arial" panose="020B0604020202020204" pitchFamily="34" charset="0"/>
                          <a:cs typeface="Arial" panose="020B0604020202020204" pitchFamily="34" charset="0"/>
                        </a:rPr>
                        <a:t> Goods Sold</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$23 000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Gross Profit</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431200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5.3.4 – Net Profit (or Profit before tax) – Case Study</a:t>
            </a:r>
            <a:endParaRPr lang="en-GB" sz="2700" b="1" dirty="0" smtClean="0"/>
          </a:p>
        </p:txBody>
      </p:sp>
      <p:sp>
        <p:nvSpPr>
          <p:cNvPr id="4" name="Rectangle 3"/>
          <p:cNvSpPr/>
          <p:nvPr/>
        </p:nvSpPr>
        <p:spPr>
          <a:xfrm>
            <a:off x="323528" y="1124744"/>
            <a:ext cx="8424936"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Net profit</a:t>
            </a:r>
            <a:r>
              <a:rPr lang="en-US" sz="1500" dirty="0" smtClean="0"/>
              <a:t> is calculated by deducting all expenses and overheads of the business from gross profit. Unlike gross profit, net profit will also include any non-trading income, such as the rent from an apartment above a shop.</a:t>
            </a:r>
          </a:p>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i="1" dirty="0" err="1" smtClean="0">
                <a:solidFill>
                  <a:schemeClr val="tx2"/>
                </a:solidFill>
              </a:rPr>
              <a:t>Maadi</a:t>
            </a:r>
            <a:r>
              <a:rPr lang="en-US" sz="1500" i="1" dirty="0" smtClean="0">
                <a:solidFill>
                  <a:schemeClr val="tx2"/>
                </a:solidFill>
              </a:rPr>
              <a:t> Garden Centre Ltd. Income statement for year ending 31/03/2015</a:t>
            </a: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r>
              <a:rPr lang="en-US" sz="1500" b="1" dirty="0" smtClean="0"/>
              <a:t>Depreciation</a:t>
            </a:r>
          </a:p>
          <a:p>
            <a:pPr marL="285750" indent="-285750">
              <a:buClr>
                <a:srgbClr val="00B050"/>
              </a:buClr>
              <a:buFont typeface="Wingdings 3" panose="05040102010807070707" pitchFamily="18" charset="2"/>
              <a:buChar char=""/>
            </a:pPr>
            <a:r>
              <a:rPr lang="en-US" sz="1500" dirty="0" smtClean="0"/>
              <a:t>This is the fall in the value of a fixed asset over a period of time. This is included as an annual expense of the business, e.g. a new van bought by a building firm will fall in value with age and use. Each year, this fall in value or depreciation is recorded as an expense on the income statement.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289</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571091279"/>
              </p:ext>
            </p:extLst>
          </p:nvPr>
        </p:nvGraphicFramePr>
        <p:xfrm>
          <a:off x="323528" y="2420888"/>
          <a:ext cx="8424936" cy="3048000"/>
        </p:xfrm>
        <a:graphic>
          <a:graphicData uri="http://schemas.openxmlformats.org/drawingml/2006/table">
            <a:tbl>
              <a:tblPr firstRow="1" bandRow="1">
                <a:tableStyleId>{5C22544A-7EE6-4342-B048-85BDC9FD1C3A}</a:tableStyleId>
              </a:tblPr>
              <a:tblGrid>
                <a:gridCol w="4824536"/>
                <a:gridCol w="3600400"/>
              </a:tblGrid>
              <a:tr h="738802">
                <a:tc>
                  <a:txBody>
                    <a:bodyPr/>
                    <a:lstStyle/>
                    <a:p>
                      <a:r>
                        <a:rPr lang="en-US" sz="1600" b="0" dirty="0" smtClean="0">
                          <a:solidFill>
                            <a:schemeClr val="tx1"/>
                          </a:solidFill>
                          <a:latin typeface="Arial" panose="020B0604020202020204" pitchFamily="34" charset="0"/>
                          <a:cs typeface="Arial" panose="020B0604020202020204" pitchFamily="34" charset="0"/>
                        </a:rPr>
                        <a:t>Gross</a:t>
                      </a:r>
                      <a:r>
                        <a:rPr lang="en-US" sz="1600" b="0" baseline="0" dirty="0" smtClean="0">
                          <a:solidFill>
                            <a:schemeClr val="tx1"/>
                          </a:solidFill>
                          <a:latin typeface="Arial" panose="020B0604020202020204" pitchFamily="34" charset="0"/>
                          <a:cs typeface="Arial" panose="020B0604020202020204" pitchFamily="34" charset="0"/>
                        </a:rPr>
                        <a:t> Profit</a:t>
                      </a:r>
                    </a:p>
                    <a:p>
                      <a:r>
                        <a:rPr lang="en-US" sz="1600" b="0" baseline="0" dirty="0" smtClean="0">
                          <a:solidFill>
                            <a:schemeClr val="tx1"/>
                          </a:solidFill>
                          <a:latin typeface="Arial" panose="020B0604020202020204" pitchFamily="34" charset="0"/>
                          <a:cs typeface="Arial" panose="020B0604020202020204" pitchFamily="34" charset="0"/>
                        </a:rPr>
                        <a:t>Non Trading Income</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$32 000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$37 000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Less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5515">
                <a:tc>
                  <a:txBody>
                    <a:bodyPr/>
                    <a:lstStyle/>
                    <a:p>
                      <a:r>
                        <a:rPr lang="en-US" sz="1600" b="0" dirty="0" smtClean="0">
                          <a:solidFill>
                            <a:schemeClr val="tx1"/>
                          </a:solidFill>
                          <a:latin typeface="Arial" panose="020B0604020202020204" pitchFamily="34" charset="0"/>
                          <a:cs typeface="Arial" panose="020B0604020202020204" pitchFamily="34" charset="0"/>
                        </a:rPr>
                        <a:t>Wages and</a:t>
                      </a:r>
                      <a:r>
                        <a:rPr lang="en-US" sz="1600" b="0" baseline="0" dirty="0" smtClean="0">
                          <a:solidFill>
                            <a:schemeClr val="tx1"/>
                          </a:solidFill>
                          <a:latin typeface="Arial" panose="020B0604020202020204" pitchFamily="34" charset="0"/>
                          <a:cs typeface="Arial" panose="020B0604020202020204" pitchFamily="34" charset="0"/>
                        </a:rPr>
                        <a:t> </a:t>
                      </a:r>
                      <a:r>
                        <a:rPr lang="en-US" sz="1600" b="0" dirty="0" smtClean="0">
                          <a:solidFill>
                            <a:schemeClr val="tx1"/>
                          </a:solidFill>
                          <a:latin typeface="Arial" panose="020B0604020202020204" pitchFamily="34" charset="0"/>
                          <a:cs typeface="Arial" panose="020B0604020202020204" pitchFamily="34" charset="0"/>
                        </a:rPr>
                        <a:t>Salaries</a:t>
                      </a:r>
                    </a:p>
                    <a:p>
                      <a:r>
                        <a:rPr lang="en-US" sz="1600" b="0" dirty="0" smtClean="0">
                          <a:solidFill>
                            <a:schemeClr val="tx1"/>
                          </a:solidFill>
                          <a:latin typeface="Arial" panose="020B0604020202020204" pitchFamily="34" charset="0"/>
                          <a:cs typeface="Arial" panose="020B0604020202020204" pitchFamily="34" charset="0"/>
                        </a:rPr>
                        <a:t>Electricity</a:t>
                      </a:r>
                    </a:p>
                    <a:p>
                      <a:r>
                        <a:rPr lang="en-US" sz="1600" b="0" dirty="0" smtClean="0">
                          <a:solidFill>
                            <a:schemeClr val="tx1"/>
                          </a:solidFill>
                          <a:latin typeface="Arial" panose="020B0604020202020204" pitchFamily="34" charset="0"/>
                          <a:cs typeface="Arial" panose="020B0604020202020204" pitchFamily="34" charset="0"/>
                        </a:rPr>
                        <a:t>Rent</a:t>
                      </a:r>
                    </a:p>
                    <a:p>
                      <a:r>
                        <a:rPr lang="en-US" sz="1600" b="0" dirty="0" smtClean="0">
                          <a:solidFill>
                            <a:schemeClr val="tx1"/>
                          </a:solidFill>
                          <a:latin typeface="Arial" panose="020B0604020202020204" pitchFamily="34" charset="0"/>
                          <a:cs typeface="Arial" panose="020B0604020202020204" pitchFamily="34" charset="0"/>
                        </a:rPr>
                        <a:t>Depreciation</a:t>
                      </a:r>
                    </a:p>
                    <a:p>
                      <a:r>
                        <a:rPr lang="en-US" sz="1600" b="0" dirty="0" smtClean="0">
                          <a:solidFill>
                            <a:schemeClr val="tx1"/>
                          </a:solidFill>
                          <a:latin typeface="Arial" panose="020B0604020202020204" pitchFamily="34" charset="0"/>
                          <a:cs typeface="Arial" panose="020B0604020202020204" pitchFamily="34" charset="0"/>
                        </a:rPr>
                        <a:t>Selling</a:t>
                      </a:r>
                      <a:r>
                        <a:rPr lang="en-US" sz="1600" b="0" baseline="0" dirty="0" smtClean="0">
                          <a:solidFill>
                            <a:schemeClr val="tx1"/>
                          </a:solidFill>
                          <a:latin typeface="Arial" panose="020B0604020202020204" pitchFamily="34" charset="0"/>
                          <a:cs typeface="Arial" panose="020B0604020202020204" pitchFamily="34" charset="0"/>
                        </a:rPr>
                        <a:t> and Advertising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$12 000</a:t>
                      </a:r>
                    </a:p>
                    <a:p>
                      <a:r>
                        <a:rPr lang="en-US" sz="1600" b="0" dirty="0" smtClean="0">
                          <a:solidFill>
                            <a:schemeClr val="tx1"/>
                          </a:solidFill>
                          <a:latin typeface="Arial" panose="020B0604020202020204" pitchFamily="34" charset="0"/>
                          <a:cs typeface="Arial" panose="020B0604020202020204" pitchFamily="34" charset="0"/>
                        </a:rPr>
                        <a:t>$6 000</a:t>
                      </a:r>
                    </a:p>
                    <a:p>
                      <a:r>
                        <a:rPr lang="en-US" sz="1600" b="0" dirty="0" smtClean="0">
                          <a:solidFill>
                            <a:schemeClr val="tx1"/>
                          </a:solidFill>
                          <a:latin typeface="Arial" panose="020B0604020202020204" pitchFamily="34" charset="0"/>
                          <a:cs typeface="Arial" panose="020B0604020202020204" pitchFamily="34" charset="0"/>
                        </a:rPr>
                        <a:t>$3 000</a:t>
                      </a:r>
                    </a:p>
                    <a:p>
                      <a:r>
                        <a:rPr lang="en-US" sz="1600" b="0" dirty="0" smtClean="0">
                          <a:solidFill>
                            <a:schemeClr val="tx1"/>
                          </a:solidFill>
                          <a:latin typeface="Arial" panose="020B0604020202020204" pitchFamily="34" charset="0"/>
                          <a:cs typeface="Arial" panose="020B0604020202020204" pitchFamily="34" charset="0"/>
                        </a:rPr>
                        <a:t>$5 000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$31 000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Net Profit</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$6 000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21588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5.3.4 – Retained Profit – Case Study</a:t>
            </a:r>
            <a:endParaRPr lang="en-GB" sz="3600" b="1" dirty="0" smtClean="0"/>
          </a:p>
        </p:txBody>
      </p:sp>
      <p:sp>
        <p:nvSpPr>
          <p:cNvPr id="4" name="Rectangle 3"/>
          <p:cNvSpPr/>
          <p:nvPr/>
        </p:nvSpPr>
        <p:spPr>
          <a:xfrm>
            <a:off x="323528" y="1124744"/>
            <a:ext cx="8424936" cy="263149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Retained profit</a:t>
            </a:r>
            <a:r>
              <a:rPr lang="en-US" sz="1500" dirty="0" smtClean="0"/>
              <a:t> is the profit left, or reinvested back into the business, after all payments have been deducted.</a:t>
            </a:r>
          </a:p>
          <a:p>
            <a:pPr marL="285750" indent="-285750">
              <a:buClr>
                <a:srgbClr val="00B050"/>
              </a:buClr>
              <a:buFont typeface="Wingdings 3" panose="05040102010807070707" pitchFamily="18" charset="2"/>
              <a:buChar char=""/>
            </a:pPr>
            <a:r>
              <a:rPr lang="en-US" sz="1500" dirty="0" smtClean="0"/>
              <a:t>The income statement for limited companies will also contain:</a:t>
            </a:r>
          </a:p>
          <a:p>
            <a:pPr marL="574675" indent="-285750">
              <a:buClr>
                <a:srgbClr val="00B050"/>
              </a:buClr>
              <a:buFont typeface="Arial" panose="020B0604020202020204" pitchFamily="34" charset="0"/>
              <a:buChar char="•"/>
            </a:pPr>
            <a:r>
              <a:rPr lang="en-US" sz="1500" dirty="0" smtClean="0"/>
              <a:t>Corporation tax paid on the company’s net profits</a:t>
            </a:r>
          </a:p>
          <a:p>
            <a:pPr marL="574675" indent="-285750">
              <a:buClr>
                <a:srgbClr val="00B050"/>
              </a:buClr>
              <a:buFont typeface="Arial" panose="020B0604020202020204" pitchFamily="34" charset="0"/>
              <a:buChar char="•"/>
            </a:pPr>
            <a:r>
              <a:rPr lang="en-US" sz="1500" dirty="0" smtClean="0"/>
              <a:t>The dividends paid out to shareholders (in some years, dividends might be zero)</a:t>
            </a:r>
          </a:p>
          <a:p>
            <a:pPr marL="574675" indent="-285750">
              <a:buClr>
                <a:srgbClr val="00B050"/>
              </a:buClr>
              <a:buFont typeface="Arial" panose="020B0604020202020204" pitchFamily="34" charset="0"/>
              <a:buChar char="•"/>
            </a:pPr>
            <a:r>
              <a:rPr lang="en-US" sz="1500" dirty="0" smtClean="0"/>
              <a:t>The retained profits left after these two deductions</a:t>
            </a:r>
          </a:p>
          <a:p>
            <a:pPr marL="574675" indent="-285750">
              <a:buClr>
                <a:srgbClr val="00B050"/>
              </a:buClr>
              <a:buFont typeface="Arial" panose="020B0604020202020204" pitchFamily="34" charset="0"/>
              <a:buChar char="•"/>
            </a:pPr>
            <a:r>
              <a:rPr lang="en-US" sz="1500" dirty="0" smtClean="0"/>
              <a:t>Results from the previous year to allow for easy comparisons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This is a typical income statement for a public limited company (plc). It is in a simplified form to benefit understanding.</a:t>
            </a:r>
          </a:p>
          <a:p>
            <a:pPr marL="285750" indent="-285750">
              <a:buClr>
                <a:srgbClr val="00B050"/>
              </a:buClr>
              <a:buFont typeface="Wingdings 3" panose="05040102010807070707" pitchFamily="18" charset="2"/>
              <a:buChar char=""/>
            </a:pPr>
            <a:r>
              <a:rPr lang="en-US" sz="1500" i="1" dirty="0" smtClean="0">
                <a:solidFill>
                  <a:schemeClr val="tx2"/>
                </a:solidFill>
              </a:rPr>
              <a:t>Income statement for </a:t>
            </a:r>
            <a:r>
              <a:rPr lang="en-US" sz="1500" b="1" i="1" dirty="0" smtClean="0">
                <a:solidFill>
                  <a:schemeClr val="tx2"/>
                </a:solidFill>
              </a:rPr>
              <a:t>Misr Engineering PLC </a:t>
            </a:r>
            <a:r>
              <a:rPr lang="en-US" sz="1500" i="1" dirty="0" smtClean="0">
                <a:solidFill>
                  <a:schemeClr val="tx2"/>
                </a:solidFill>
              </a:rPr>
              <a:t>for the year ending 31/03/2015</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289</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31947064"/>
              </p:ext>
            </p:extLst>
          </p:nvPr>
        </p:nvGraphicFramePr>
        <p:xfrm>
          <a:off x="323528" y="3732232"/>
          <a:ext cx="8424936" cy="2865120"/>
        </p:xfrm>
        <a:graphic>
          <a:graphicData uri="http://schemas.openxmlformats.org/drawingml/2006/table">
            <a:tbl>
              <a:tblPr firstRow="1" bandRow="1">
                <a:tableStyleId>{5C22544A-7EE6-4342-B048-85BDC9FD1C3A}</a:tableStyleId>
              </a:tblPr>
              <a:tblGrid>
                <a:gridCol w="4464496"/>
                <a:gridCol w="2160240"/>
                <a:gridCol w="1800200"/>
              </a:tblGrid>
              <a:tr h="239688">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2014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p>
                      <a:r>
                        <a:rPr lang="en-US" sz="1400" b="0" dirty="0" smtClean="0">
                          <a:solidFill>
                            <a:schemeClr val="tx1"/>
                          </a:solidFill>
                          <a:latin typeface="Arial" panose="020B0604020202020204" pitchFamily="34" charset="0"/>
                          <a:cs typeface="Arial" panose="020B0604020202020204" pitchFamily="34" charset="0"/>
                        </a:rPr>
                        <a:t>Cost of Sales</a:t>
                      </a:r>
                    </a:p>
                    <a:p>
                      <a:r>
                        <a:rPr lang="en-US" sz="1400" b="1" dirty="0" smtClean="0">
                          <a:solidFill>
                            <a:schemeClr val="tx1"/>
                          </a:solidFill>
                          <a:latin typeface="Arial" panose="020B0604020202020204" pitchFamily="34" charset="0"/>
                          <a:cs typeface="Arial" panose="020B0604020202020204" pitchFamily="34" charset="0"/>
                        </a:rPr>
                        <a:t>Gross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1250</a:t>
                      </a:r>
                      <a:endParaRPr lang="en-GB" sz="1400" b="0" u="sng" dirty="0" smtClean="0">
                        <a:solidFill>
                          <a:schemeClr val="tx1"/>
                        </a:solidFill>
                        <a:latin typeface="Arial" panose="020B0604020202020204" pitchFamily="34" charset="0"/>
                        <a:cs typeface="Arial" panose="020B0604020202020204" pitchFamily="34" charset="0"/>
                      </a:endParaRP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350</a:t>
                      </a:r>
                      <a:endParaRPr lang="en-US" sz="14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1300</a:t>
                      </a: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400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b="0" dirty="0" smtClean="0">
                          <a:solidFill>
                            <a:schemeClr val="tx1"/>
                          </a:solidFill>
                          <a:latin typeface="Arial" panose="020B0604020202020204" pitchFamily="34" charset="0"/>
                          <a:cs typeface="Arial" panose="020B0604020202020204" pitchFamily="34" charset="0"/>
                        </a:rPr>
                        <a:t>Expenses including interest paid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155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160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Net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195</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Corporation</a:t>
                      </a:r>
                      <a:r>
                        <a:rPr lang="en-US" sz="1400" b="0" baseline="0" dirty="0" smtClean="0">
                          <a:solidFill>
                            <a:schemeClr val="tx1"/>
                          </a:solidFill>
                          <a:latin typeface="Arial" panose="020B0604020202020204" pitchFamily="34" charset="0"/>
                          <a:cs typeface="Arial" panose="020B0604020202020204" pitchFamily="34" charset="0"/>
                        </a:rPr>
                        <a:t> Tax</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35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40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Profit after Tax</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160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Dividends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120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Retained</a:t>
                      </a:r>
                      <a:r>
                        <a:rPr lang="en-US" sz="1400" b="1" baseline="0" dirty="0" smtClean="0">
                          <a:solidFill>
                            <a:schemeClr val="tx1"/>
                          </a:solidFill>
                          <a:latin typeface="Arial" panose="020B0604020202020204" pitchFamily="34" charset="0"/>
                          <a:cs typeface="Arial" panose="020B0604020202020204" pitchFamily="34" charset="0"/>
                        </a:rPr>
                        <a:t> profit for the year</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70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9567627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92624086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hlinkClick r:id="rId3" action="ppaction://hlinkfile"/>
          </p:cNvPr>
          <p:cNvSpPr txBox="1"/>
          <p:nvPr/>
        </p:nvSpPr>
        <p:spPr>
          <a:xfrm>
            <a:off x="8532440" y="1628800"/>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3074" name="Title 1"/>
          <p:cNvSpPr>
            <a:spLocks noGrp="1"/>
          </p:cNvSpPr>
          <p:nvPr>
            <p:ph type="title"/>
          </p:nvPr>
        </p:nvSpPr>
        <p:spPr>
          <a:xfrm>
            <a:off x="107504" y="44624"/>
            <a:ext cx="7704856" cy="625434"/>
          </a:xfrm>
        </p:spPr>
        <p:txBody>
          <a:bodyPr>
            <a:noAutofit/>
          </a:bodyPr>
          <a:lstStyle/>
          <a:p>
            <a:r>
              <a:rPr lang="en-GB" sz="3600" dirty="0" smtClean="0"/>
              <a:t>5.3.4 – Retained Profit – Activity</a:t>
            </a:r>
            <a:endParaRPr lang="en-GB" sz="3600" b="1" dirty="0" smtClean="0"/>
          </a:p>
        </p:txBody>
      </p:sp>
      <p:sp>
        <p:nvSpPr>
          <p:cNvPr id="4" name="Rectangle 3"/>
          <p:cNvSpPr/>
          <p:nvPr/>
        </p:nvSpPr>
        <p:spPr>
          <a:xfrm>
            <a:off x="323528" y="1124744"/>
            <a:ext cx="8424936" cy="4524315"/>
          </a:xfrm>
          <a:prstGeom prst="rect">
            <a:avLst/>
          </a:prstGeom>
        </p:spPr>
        <p:txBody>
          <a:bodyPr wrap="square">
            <a:spAutoFit/>
          </a:bodyPr>
          <a:lstStyle/>
          <a:p>
            <a:pPr>
              <a:buClr>
                <a:srgbClr val="00B050"/>
              </a:buClr>
            </a:pPr>
            <a:r>
              <a:rPr lang="en-US" b="1" dirty="0" smtClean="0">
                <a:solidFill>
                  <a:srgbClr val="FF0000"/>
                </a:solidFill>
              </a:rPr>
              <a:t>Activity 23.4: Misr Engineering PL’s retained profit</a:t>
            </a:r>
            <a:r>
              <a:rPr lang="en-US" dirty="0" smtClean="0">
                <a:solidFill>
                  <a:srgbClr val="FF0000"/>
                </a:solidFill>
              </a:rPr>
              <a:t> </a:t>
            </a:r>
          </a:p>
          <a:p>
            <a:pPr marL="342900" indent="-342900">
              <a:buClr>
                <a:srgbClr val="00B050"/>
              </a:buClr>
              <a:buFont typeface="+mj-lt"/>
              <a:buAutoNum type="alphaLcParenR"/>
            </a:pPr>
            <a:r>
              <a:rPr lang="en-US" dirty="0" smtClean="0">
                <a:solidFill>
                  <a:srgbClr val="FF0000"/>
                </a:solidFill>
              </a:rPr>
              <a:t>Using the same pattern as the typical income statement previously, calculate the retained profit of Misr plc for the year ending 31/03/2015 from the following data (which is not in the correct order)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endParaRPr lang="en-US" dirty="0" smtClean="0">
              <a:solidFill>
                <a:srgbClr val="FF0000"/>
              </a:solidFill>
            </a:endParaRPr>
          </a:p>
          <a:p>
            <a:pPr marL="342900" indent="-342900">
              <a:buClr>
                <a:srgbClr val="00B050"/>
              </a:buClr>
              <a:buFont typeface="+mj-lt"/>
              <a:buAutoNum type="alphaLcParenR"/>
            </a:pPr>
            <a:r>
              <a:rPr lang="en-US" dirty="0" smtClean="0">
                <a:solidFill>
                  <a:srgbClr val="FF0000"/>
                </a:solidFill>
              </a:rPr>
              <a:t>Explain why retained profit is important to Misr Plc’s future success.</a:t>
            </a:r>
            <a:endParaRPr lang="en-US" i="1" dirty="0" smtClean="0">
              <a:solidFill>
                <a:srgbClr val="FF0000"/>
              </a:solidFill>
            </a:endParaRP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290</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630157077"/>
              </p:ext>
            </p:extLst>
          </p:nvPr>
        </p:nvGraphicFramePr>
        <p:xfrm>
          <a:off x="345414" y="2383512"/>
          <a:ext cx="8403050" cy="2773680"/>
        </p:xfrm>
        <a:graphic>
          <a:graphicData uri="http://schemas.openxmlformats.org/drawingml/2006/table">
            <a:tbl>
              <a:tblPr firstRow="1" bandRow="1">
                <a:tableStyleId>{5C22544A-7EE6-4342-B048-85BDC9FD1C3A}</a:tableStyleId>
              </a:tblPr>
              <a:tblGrid>
                <a:gridCol w="5988380"/>
                <a:gridCol w="2414670"/>
              </a:tblGrid>
              <a:tr h="239688">
                <a:tc>
                  <a:txBody>
                    <a:bodyPr/>
                    <a:lstStyle/>
                    <a:p>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2000" b="0" dirty="0" smtClean="0">
                          <a:solidFill>
                            <a:schemeClr val="tx1"/>
                          </a:solidFill>
                          <a:latin typeface="Arial" panose="020B0604020202020204" pitchFamily="34" charset="0"/>
                          <a:cs typeface="Arial" panose="020B0604020202020204" pitchFamily="34" charset="0"/>
                        </a:rPr>
                        <a:t>Operating Expenses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30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Arial" panose="020B0604020202020204" pitchFamily="34" charset="0"/>
                          <a:cs typeface="Arial" panose="020B0604020202020204" pitchFamily="34" charset="0"/>
                        </a:rPr>
                        <a:t>Cost of Sales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100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Tax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40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Dividends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Interest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323528" y="5951021"/>
            <a:ext cx="8424936"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must remember the important differences between </a:t>
            </a:r>
            <a:r>
              <a:rPr lang="en-US" b="1" dirty="0" smtClean="0"/>
              <a:t>GROSS PROFIT, NET PROFIT </a:t>
            </a:r>
            <a:r>
              <a:rPr lang="en-US" dirty="0" smtClean="0"/>
              <a:t>and </a:t>
            </a:r>
            <a:r>
              <a:rPr lang="en-US" b="1" dirty="0" smtClean="0"/>
              <a:t>RETAINED PROFIT</a:t>
            </a:r>
            <a:r>
              <a:rPr lang="en-US" dirty="0" smtClean="0"/>
              <a:t>.</a:t>
            </a:r>
            <a:endParaRPr lang="en-GB" dirty="0"/>
          </a:p>
        </p:txBody>
      </p:sp>
    </p:spTree>
    <p:extLst>
      <p:ext uri="{BB962C8B-B14F-4D97-AF65-F5344CB8AC3E}">
        <p14:creationId xmlns:p14="http://schemas.microsoft.com/office/powerpoint/2010/main" val="24755128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smtClean="0"/>
              <a:t>5.3.4 – Revision Summary – Income Statement</a:t>
            </a:r>
            <a:endParaRPr lang="en-GB" sz="30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290</a:t>
            </a:r>
            <a:endParaRPr lang="en-GB" sz="20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4963" t="23876" r="10625" b="14280"/>
          <a:stretch/>
        </p:blipFill>
        <p:spPr>
          <a:xfrm>
            <a:off x="1278068" y="1556791"/>
            <a:ext cx="1446535" cy="4375467"/>
          </a:xfrm>
          <a:prstGeom prst="rect">
            <a:avLst/>
          </a:prstGeom>
        </p:spPr>
      </p:pic>
      <p:sp>
        <p:nvSpPr>
          <p:cNvPr id="3" name="TextBox 2"/>
          <p:cNvSpPr txBox="1"/>
          <p:nvPr/>
        </p:nvSpPr>
        <p:spPr>
          <a:xfrm>
            <a:off x="224948" y="6266928"/>
            <a:ext cx="3454792" cy="369332"/>
          </a:xfrm>
          <a:prstGeom prst="rect">
            <a:avLst/>
          </a:prstGeom>
          <a:noFill/>
        </p:spPr>
        <p:txBody>
          <a:bodyPr wrap="none" rtlCol="0">
            <a:spAutoFit/>
          </a:bodyPr>
          <a:lstStyle/>
          <a:p>
            <a:r>
              <a:rPr lang="en-US" dirty="0" smtClean="0"/>
              <a:t>How retained profit is calculated</a:t>
            </a:r>
            <a:endParaRPr lang="en-GB" dirty="0"/>
          </a:p>
        </p:txBody>
      </p:sp>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9746" t="51585" r="65054" b="14400"/>
          <a:stretch/>
        </p:blipFill>
        <p:spPr>
          <a:xfrm>
            <a:off x="6243290" y="3485020"/>
            <a:ext cx="1356864" cy="2376264"/>
          </a:xfrm>
          <a:prstGeom prst="rect">
            <a:avLst/>
          </a:prstGeom>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36429" t="37035" r="38371" b="13490"/>
          <a:stretch/>
        </p:blipFill>
        <p:spPr>
          <a:xfrm>
            <a:off x="3888644" y="2420888"/>
            <a:ext cx="1448893" cy="3456384"/>
          </a:xfrm>
          <a:prstGeom prst="rect">
            <a:avLst/>
          </a:prstGeom>
        </p:spPr>
      </p:pic>
      <p:grpSp>
        <p:nvGrpSpPr>
          <p:cNvPr id="29" name="Group 28"/>
          <p:cNvGrpSpPr/>
          <p:nvPr/>
        </p:nvGrpSpPr>
        <p:grpSpPr>
          <a:xfrm>
            <a:off x="1227732" y="1556791"/>
            <a:ext cx="122344" cy="4176465"/>
            <a:chOff x="886454" y="1772816"/>
            <a:chExt cx="157154" cy="3600400"/>
          </a:xfrm>
        </p:grpSpPr>
        <p:cxnSp>
          <p:nvCxnSpPr>
            <p:cNvPr id="24" name="Straight Connector 23"/>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179512" y="3460358"/>
            <a:ext cx="1107996" cy="646331"/>
          </a:xfrm>
          <a:prstGeom prst="rect">
            <a:avLst/>
          </a:prstGeom>
          <a:noFill/>
        </p:spPr>
        <p:txBody>
          <a:bodyPr wrap="none" rtlCol="0">
            <a:spAutoFit/>
          </a:bodyPr>
          <a:lstStyle/>
          <a:p>
            <a:pPr algn="ctr"/>
            <a:r>
              <a:rPr lang="en-US" dirty="0" smtClean="0"/>
              <a:t>Sales</a:t>
            </a:r>
            <a:br>
              <a:rPr lang="en-US" dirty="0" smtClean="0"/>
            </a:br>
            <a:r>
              <a:rPr lang="en-US" dirty="0" smtClean="0"/>
              <a:t>Revenue</a:t>
            </a:r>
            <a:endParaRPr lang="en-GB" dirty="0"/>
          </a:p>
        </p:txBody>
      </p:sp>
      <p:grpSp>
        <p:nvGrpSpPr>
          <p:cNvPr id="37" name="Group 36"/>
          <p:cNvGrpSpPr/>
          <p:nvPr/>
        </p:nvGrpSpPr>
        <p:grpSpPr>
          <a:xfrm flipH="1">
            <a:off x="2699792" y="1566955"/>
            <a:ext cx="161482" cy="1918065"/>
            <a:chOff x="886454" y="1772816"/>
            <a:chExt cx="157154" cy="3600400"/>
          </a:xfrm>
        </p:grpSpPr>
        <p:cxnSp>
          <p:nvCxnSpPr>
            <p:cNvPr id="38" name="Straight Connector 37"/>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flipH="1">
            <a:off x="2713292" y="3573017"/>
            <a:ext cx="147982" cy="2160240"/>
            <a:chOff x="886454" y="1772816"/>
            <a:chExt cx="157154" cy="3600400"/>
          </a:xfrm>
        </p:grpSpPr>
        <p:cxnSp>
          <p:nvCxnSpPr>
            <p:cNvPr id="45" name="Straight Connector 4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flipH="1">
            <a:off x="5307184" y="2525988"/>
            <a:ext cx="144016" cy="1047029"/>
            <a:chOff x="886454" y="1772816"/>
            <a:chExt cx="157154" cy="3600400"/>
          </a:xfrm>
        </p:grpSpPr>
        <p:cxnSp>
          <p:nvCxnSpPr>
            <p:cNvPr id="49" name="Straight Connector 4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flipH="1">
            <a:off x="5292080" y="3645024"/>
            <a:ext cx="152846" cy="2112458"/>
            <a:chOff x="886454" y="1772816"/>
            <a:chExt cx="157154" cy="3600400"/>
          </a:xfrm>
        </p:grpSpPr>
        <p:cxnSp>
          <p:nvCxnSpPr>
            <p:cNvPr id="53" name="Straight Connector 52"/>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flipH="1">
            <a:off x="7524328" y="3553727"/>
            <a:ext cx="125687" cy="739369"/>
            <a:chOff x="886454" y="1772816"/>
            <a:chExt cx="157154" cy="3600400"/>
          </a:xfrm>
        </p:grpSpPr>
        <p:cxnSp>
          <p:nvCxnSpPr>
            <p:cNvPr id="57" name="Straight Connector 5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flipH="1">
            <a:off x="7524328" y="4379315"/>
            <a:ext cx="125687" cy="739369"/>
            <a:chOff x="886454" y="1772816"/>
            <a:chExt cx="157154" cy="3600400"/>
          </a:xfrm>
        </p:grpSpPr>
        <p:cxnSp>
          <p:nvCxnSpPr>
            <p:cNvPr id="61" name="Straight Connector 60"/>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flipH="1">
            <a:off x="7534835" y="5204903"/>
            <a:ext cx="115180" cy="672370"/>
            <a:chOff x="886454" y="1772816"/>
            <a:chExt cx="157154" cy="3600400"/>
          </a:xfrm>
        </p:grpSpPr>
        <p:cxnSp>
          <p:nvCxnSpPr>
            <p:cNvPr id="65" name="Straight Connector 6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a:off x="3754981" y="2525988"/>
            <a:ext cx="135386" cy="3207267"/>
            <a:chOff x="886454" y="1772816"/>
            <a:chExt cx="157154" cy="3600400"/>
          </a:xfrm>
        </p:grpSpPr>
        <p:cxnSp>
          <p:nvCxnSpPr>
            <p:cNvPr id="69" name="Straight Connector 6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2909338" y="3931023"/>
            <a:ext cx="800219" cy="646331"/>
          </a:xfrm>
          <a:prstGeom prst="rect">
            <a:avLst/>
          </a:prstGeom>
          <a:noFill/>
        </p:spPr>
        <p:txBody>
          <a:bodyPr wrap="none" rtlCol="0">
            <a:spAutoFit/>
          </a:bodyPr>
          <a:lstStyle/>
          <a:p>
            <a:pPr algn="ctr"/>
            <a:r>
              <a:rPr lang="en-US" dirty="0" smtClean="0"/>
              <a:t>Gross</a:t>
            </a:r>
            <a:br>
              <a:rPr lang="en-US" dirty="0" smtClean="0"/>
            </a:br>
            <a:r>
              <a:rPr lang="en-US" dirty="0" smtClean="0"/>
              <a:t>Profit</a:t>
            </a:r>
            <a:endParaRPr lang="en-GB" dirty="0"/>
          </a:p>
        </p:txBody>
      </p:sp>
      <p:sp>
        <p:nvSpPr>
          <p:cNvPr id="73" name="TextBox 72"/>
          <p:cNvSpPr txBox="1"/>
          <p:nvPr/>
        </p:nvSpPr>
        <p:spPr>
          <a:xfrm>
            <a:off x="2869170" y="1951392"/>
            <a:ext cx="2185214" cy="369332"/>
          </a:xfrm>
          <a:prstGeom prst="rect">
            <a:avLst/>
          </a:prstGeom>
          <a:noFill/>
        </p:spPr>
        <p:txBody>
          <a:bodyPr wrap="none" rtlCol="0">
            <a:spAutoFit/>
          </a:bodyPr>
          <a:lstStyle/>
          <a:p>
            <a:pPr algn="ctr"/>
            <a:r>
              <a:rPr lang="en-US" dirty="0" smtClean="0"/>
              <a:t>Cost of Goods Sold</a:t>
            </a:r>
            <a:endParaRPr lang="en-GB" dirty="0"/>
          </a:p>
        </p:txBody>
      </p:sp>
      <p:sp>
        <p:nvSpPr>
          <p:cNvPr id="74" name="TextBox 73"/>
          <p:cNvSpPr txBox="1"/>
          <p:nvPr/>
        </p:nvSpPr>
        <p:spPr>
          <a:xfrm>
            <a:off x="5508104" y="2982052"/>
            <a:ext cx="1197765" cy="369332"/>
          </a:xfrm>
          <a:prstGeom prst="rect">
            <a:avLst/>
          </a:prstGeom>
          <a:noFill/>
        </p:spPr>
        <p:txBody>
          <a:bodyPr wrap="none" rtlCol="0">
            <a:spAutoFit/>
          </a:bodyPr>
          <a:lstStyle/>
          <a:p>
            <a:pPr algn="ctr"/>
            <a:r>
              <a:rPr lang="en-US" dirty="0" smtClean="0"/>
              <a:t>Expenses</a:t>
            </a:r>
            <a:endParaRPr lang="en-GB" dirty="0"/>
          </a:p>
        </p:txBody>
      </p:sp>
      <p:sp>
        <p:nvSpPr>
          <p:cNvPr id="75" name="TextBox 74"/>
          <p:cNvSpPr txBox="1"/>
          <p:nvPr/>
        </p:nvSpPr>
        <p:spPr>
          <a:xfrm>
            <a:off x="5471971" y="4472353"/>
            <a:ext cx="723275" cy="646331"/>
          </a:xfrm>
          <a:prstGeom prst="rect">
            <a:avLst/>
          </a:prstGeom>
          <a:noFill/>
        </p:spPr>
        <p:txBody>
          <a:bodyPr wrap="none" rtlCol="0">
            <a:spAutoFit/>
          </a:bodyPr>
          <a:lstStyle/>
          <a:p>
            <a:pPr algn="ctr"/>
            <a:r>
              <a:rPr lang="en-US" dirty="0" smtClean="0"/>
              <a:t>Net</a:t>
            </a:r>
          </a:p>
          <a:p>
            <a:pPr algn="ctr"/>
            <a:r>
              <a:rPr lang="en-US" dirty="0"/>
              <a:t>P</a:t>
            </a:r>
            <a:r>
              <a:rPr lang="en-US" dirty="0" smtClean="0"/>
              <a:t>rofit</a:t>
            </a:r>
            <a:endParaRPr lang="en-GB" dirty="0"/>
          </a:p>
        </p:txBody>
      </p:sp>
      <p:grpSp>
        <p:nvGrpSpPr>
          <p:cNvPr id="76" name="Group 75"/>
          <p:cNvGrpSpPr/>
          <p:nvPr/>
        </p:nvGrpSpPr>
        <p:grpSpPr>
          <a:xfrm>
            <a:off x="6192152" y="3645024"/>
            <a:ext cx="99015" cy="2112458"/>
            <a:chOff x="886454" y="1772816"/>
            <a:chExt cx="157154" cy="3600400"/>
          </a:xfrm>
        </p:grpSpPr>
        <p:cxnSp>
          <p:nvCxnSpPr>
            <p:cNvPr id="77" name="Straight Connector 7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TextBox 83"/>
          <p:cNvSpPr txBox="1"/>
          <p:nvPr/>
        </p:nvSpPr>
        <p:spPr>
          <a:xfrm>
            <a:off x="7692772" y="3789711"/>
            <a:ext cx="1197764" cy="2123658"/>
          </a:xfrm>
          <a:prstGeom prst="rect">
            <a:avLst/>
          </a:prstGeom>
          <a:noFill/>
        </p:spPr>
        <p:txBody>
          <a:bodyPr wrap="none" rtlCol="0">
            <a:spAutoFit/>
          </a:bodyPr>
          <a:lstStyle/>
          <a:p>
            <a:r>
              <a:rPr lang="en-US" dirty="0" smtClean="0"/>
              <a:t>Tax</a:t>
            </a:r>
          </a:p>
          <a:p>
            <a:endParaRPr lang="en-US" dirty="0"/>
          </a:p>
          <a:p>
            <a:endParaRPr lang="en-US" dirty="0" smtClean="0"/>
          </a:p>
          <a:p>
            <a:r>
              <a:rPr lang="en-US" dirty="0" smtClean="0"/>
              <a:t>Dividends</a:t>
            </a:r>
          </a:p>
          <a:p>
            <a:endParaRPr lang="en-US" sz="400" dirty="0"/>
          </a:p>
          <a:p>
            <a:endParaRPr lang="en-US" dirty="0" smtClean="0"/>
          </a:p>
          <a:p>
            <a:r>
              <a:rPr lang="en-US" dirty="0" smtClean="0"/>
              <a:t>Retained</a:t>
            </a:r>
            <a:br>
              <a:rPr lang="en-US" dirty="0" smtClean="0"/>
            </a:br>
            <a:r>
              <a:rPr lang="en-US" dirty="0" smtClean="0"/>
              <a:t>Profit</a:t>
            </a:r>
            <a:endParaRPr lang="en-GB" dirty="0"/>
          </a:p>
        </p:txBody>
      </p:sp>
      <p:cxnSp>
        <p:nvCxnSpPr>
          <p:cNvPr id="85" name="Straight Connector 84"/>
          <p:cNvCxnSpPr/>
          <p:nvPr/>
        </p:nvCxnSpPr>
        <p:spPr>
          <a:xfrm>
            <a:off x="2869170"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667796"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115616" y="37170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843808" y="213285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5436096"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084168"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436096" y="3140968"/>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7628236" y="479715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7628236" y="400506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628236" y="55172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59574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smtClean="0"/>
              <a:t>5.3.4 – Revision Summary – Income Statement</a:t>
            </a:r>
            <a:endParaRPr lang="en-GB" sz="30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Used by managers to compare business performance</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INCOME STATEMENTS</a:t>
            </a:r>
            <a:endParaRPr lang="en-US" b="1" dirty="0">
              <a:latin typeface="Calibri" panose="020F0502020204030204" pitchFamily="34" charset="0"/>
            </a:endParaRPr>
          </a:p>
        </p:txBody>
      </p:sp>
      <p:grpSp>
        <p:nvGrpSpPr>
          <p:cNvPr id="12" name="Group 11"/>
          <p:cNvGrpSpPr/>
          <p:nvPr/>
        </p:nvGrpSpPr>
        <p:grpSpPr>
          <a:xfrm>
            <a:off x="5321167" y="4190235"/>
            <a:ext cx="3494969" cy="1288208"/>
            <a:chOff x="4674198" y="4025151"/>
            <a:chExt cx="4319404" cy="1753824"/>
          </a:xfrm>
        </p:grpSpPr>
        <p:sp>
          <p:nvSpPr>
            <p:cNvPr id="13" name="Rounded Rectangle 12"/>
            <p:cNvSpPr/>
            <p:nvPr/>
          </p:nvSpPr>
          <p:spPr>
            <a:xfrm>
              <a:off x="4808658" y="4881651"/>
              <a:ext cx="4184944" cy="89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Important part of a company’s published accounts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1"/>
              <a:ext cx="2226933" cy="856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780928"/>
            <a:ext cx="3481307" cy="1409307"/>
            <a:chOff x="6407382" y="4792081"/>
            <a:chExt cx="4207925" cy="3526351"/>
          </a:xfrm>
        </p:grpSpPr>
        <p:sp>
          <p:nvSpPr>
            <p:cNvPr id="16" name="Rounded Rectangle 15"/>
            <p:cNvSpPr/>
            <p:nvPr/>
          </p:nvSpPr>
          <p:spPr>
            <a:xfrm>
              <a:off x="6894448" y="4792081"/>
              <a:ext cx="3720859"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 – net profit less tax and dividends</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2" y="6366232"/>
              <a:ext cx="2347496" cy="195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09229" y="2790596"/>
            <a:ext cx="3254659" cy="1399639"/>
            <a:chOff x="-478979" y="3228634"/>
            <a:chExt cx="4235118" cy="2003411"/>
          </a:xfrm>
        </p:grpSpPr>
        <p:sp>
          <p:nvSpPr>
            <p:cNvPr id="19" name="Rounded Rectangle 18"/>
            <p:cNvSpPr/>
            <p:nvPr/>
          </p:nvSpPr>
          <p:spPr>
            <a:xfrm>
              <a:off x="-478979" y="3228634"/>
              <a:ext cx="4235118"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Gross Profit = Sales revenue less cost of goods sold</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638581" y="4142432"/>
              <a:ext cx="1250973" cy="10896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23528" y="4190236"/>
            <a:ext cx="2574395" cy="1254990"/>
            <a:chOff x="3934411" y="3551187"/>
            <a:chExt cx="3349927" cy="1796365"/>
          </a:xfrm>
        </p:grpSpPr>
        <p:sp>
          <p:nvSpPr>
            <p:cNvPr id="22" name="Rounded Rectangle 21"/>
            <p:cNvSpPr/>
            <p:nvPr/>
          </p:nvSpPr>
          <p:spPr>
            <a:xfrm>
              <a:off x="3934411" y="4412299"/>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Shows profit/loss not cash flow</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254495" y="3551187"/>
              <a:ext cx="2029843" cy="861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Net profit = Gross profit less expenses/overheads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5.3.5 – Using Income Statements in Decision Making</a:t>
            </a:r>
            <a:endParaRPr lang="en-GB" sz="2700" b="1" dirty="0" smtClean="0"/>
          </a:p>
        </p:txBody>
      </p:sp>
      <p:sp>
        <p:nvSpPr>
          <p:cNvPr id="4" name="Rectangle 3"/>
          <p:cNvSpPr/>
          <p:nvPr/>
        </p:nvSpPr>
        <p:spPr>
          <a:xfrm>
            <a:off x="323528" y="1124744"/>
            <a:ext cx="8568952"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Managers can use the structure of income statements to help them in making decisions based on profit calculations. If a manager has to choose which of two new products to launch, one way of making this decision is to construct two forecasted income statements.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Abdel has to decide on which location would be best for a new shop. He has undertaken market research and forecasted the costs on these two locations. The information he has collected is shown below:</a:t>
            </a:r>
            <a:br>
              <a:rPr lang="en-US" sz="1500" dirty="0" smtClean="0">
                <a:solidFill>
                  <a:schemeClr val="tx2"/>
                </a:solidFill>
              </a:rPr>
            </a:br>
            <a:r>
              <a:rPr lang="en-US" sz="1200" dirty="0" smtClean="0">
                <a:solidFill>
                  <a:schemeClr val="tx2"/>
                </a:solidFill>
              </a:rPr>
              <a:t/>
            </a:r>
            <a:br>
              <a:rPr lang="en-US" sz="12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endParaRPr lang="en-US" sz="1500" dirty="0" smtClean="0">
              <a:solidFill>
                <a:schemeClr val="tx2"/>
              </a:solidFill>
            </a:endParaRPr>
          </a:p>
          <a:p>
            <a:pPr marL="285750" indent="-285750">
              <a:buClr>
                <a:srgbClr val="00B050"/>
              </a:buClr>
              <a:buFont typeface="Wingdings 3" panose="05040102010807070707" pitchFamily="18" charset="2"/>
              <a:buChar char=""/>
            </a:pPr>
            <a:r>
              <a:rPr lang="en-US" sz="1500" dirty="0" smtClean="0">
                <a:solidFill>
                  <a:schemeClr val="tx2"/>
                </a:solidFill>
              </a:rPr>
              <a:t>Abdel also considered other factors before making the final decision.</a:t>
            </a:r>
          </a:p>
          <a:p>
            <a:pPr marL="574675" indent="-285750">
              <a:buClr>
                <a:srgbClr val="00B050"/>
              </a:buClr>
              <a:buFont typeface="Arial" panose="020B0604020202020204" pitchFamily="34" charset="0"/>
              <a:buChar char="•"/>
            </a:pPr>
            <a:r>
              <a:rPr lang="en-US" sz="1500" dirty="0" smtClean="0">
                <a:solidFill>
                  <a:schemeClr val="tx2"/>
                </a:solidFill>
              </a:rPr>
              <a:t>Annual rent at Location B is fixed for 5 years, but only 2 years at Location A.</a:t>
            </a:r>
          </a:p>
          <a:p>
            <a:pPr marL="574675" indent="-285750">
              <a:buClr>
                <a:srgbClr val="00B050"/>
              </a:buClr>
              <a:buFont typeface="Arial" panose="020B0604020202020204" pitchFamily="34" charset="0"/>
              <a:buChar char="•"/>
            </a:pPr>
            <a:r>
              <a:rPr lang="en-US" sz="1500" dirty="0" smtClean="0">
                <a:solidFill>
                  <a:schemeClr val="tx2"/>
                </a:solidFill>
              </a:rPr>
              <a:t>A new housing estate is planned to be built just 6km away from Location B.</a:t>
            </a:r>
          </a:p>
          <a:p>
            <a:pPr marL="574675" indent="-285750">
              <a:buClr>
                <a:srgbClr val="00B050"/>
              </a:buClr>
              <a:buFont typeface="Arial" panose="020B0604020202020204" pitchFamily="34" charset="0"/>
              <a:buChar char="•"/>
            </a:pPr>
            <a:r>
              <a:rPr lang="en-US" sz="1500" dirty="0" smtClean="0">
                <a:solidFill>
                  <a:schemeClr val="tx2"/>
                </a:solidFill>
              </a:rPr>
              <a:t>A potential competitor has just closed a shop near Location A</a:t>
            </a:r>
          </a:p>
          <a:p>
            <a:pPr marL="574675" indent="-285750">
              <a:buClr>
                <a:srgbClr val="00B050"/>
              </a:buClr>
              <a:buFont typeface="Arial" panose="020B0604020202020204" pitchFamily="34" charset="0"/>
              <a:buChar char="•"/>
            </a:pPr>
            <a:r>
              <a:rPr lang="en-US" sz="1500" dirty="0" smtClean="0">
                <a:solidFill>
                  <a:schemeClr val="tx2"/>
                </a:solidFill>
              </a:rPr>
              <a:t>Abdel finally selected Location B for the new shop.</a:t>
            </a:r>
          </a:p>
          <a:p>
            <a:pPr>
              <a:buClr>
                <a:srgbClr val="00B050"/>
              </a:buClr>
            </a:pPr>
            <a:r>
              <a:rPr lang="en-US" sz="1500" b="1" dirty="0" smtClean="0">
                <a:solidFill>
                  <a:srgbClr val="FF0000"/>
                </a:solidFill>
              </a:rPr>
              <a:t>Activity 23.5 – </a:t>
            </a:r>
            <a:r>
              <a:rPr lang="en-US" sz="1500" dirty="0" smtClean="0">
                <a:solidFill>
                  <a:srgbClr val="FF0000"/>
                </a:solidFill>
              </a:rPr>
              <a:t>Using the case study, do you think Abdel took the right decision. Justify your answer.</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512598377"/>
              </p:ext>
            </p:extLst>
          </p:nvPr>
        </p:nvGraphicFramePr>
        <p:xfrm>
          <a:off x="323528" y="2807568"/>
          <a:ext cx="8424936" cy="2133600"/>
        </p:xfrm>
        <a:graphic>
          <a:graphicData uri="http://schemas.openxmlformats.org/drawingml/2006/table">
            <a:tbl>
              <a:tblPr firstRow="1" bandRow="1">
                <a:tableStyleId>{5C22544A-7EE6-4342-B048-85BDC9FD1C3A}</a:tableStyleId>
              </a:tblPr>
              <a:tblGrid>
                <a:gridCol w="4464496"/>
                <a:gridCol w="2160240"/>
                <a:gridCol w="1800200"/>
              </a:tblGrid>
              <a:tr h="296147">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a:t>
                      </a:r>
                      <a:r>
                        <a:rPr lang="en-US" sz="1400" b="1" baseline="0" dirty="0" smtClean="0">
                          <a:solidFill>
                            <a:schemeClr val="tx1"/>
                          </a:solidFill>
                          <a:latin typeface="Arial" panose="020B0604020202020204" pitchFamily="34" charset="0"/>
                          <a:cs typeface="Arial" panose="020B0604020202020204" pitchFamily="34" charset="0"/>
                        </a:rPr>
                        <a:t> A</a:t>
                      </a:r>
                      <a:endParaRPr lang="en-US" sz="14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$40 000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$60 000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Cost of goods sold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Gross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$36 000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Rent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Other expenses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$5 000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$8 000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Net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$9 000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$12 000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53836665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5.3.5 – Using Income Statements in Decision Making</a:t>
            </a:r>
            <a:endParaRPr lang="en-GB" sz="2700" b="1" dirty="0" smtClean="0"/>
          </a:p>
        </p:txBody>
      </p:sp>
      <p:sp>
        <p:nvSpPr>
          <p:cNvPr id="4" name="Rectangle 3"/>
          <p:cNvSpPr/>
          <p:nvPr/>
        </p:nvSpPr>
        <p:spPr>
          <a:xfrm>
            <a:off x="323528" y="1124744"/>
            <a:ext cx="8568952" cy="5647700"/>
          </a:xfrm>
          <a:prstGeom prst="rect">
            <a:avLst/>
          </a:prstGeom>
        </p:spPr>
        <p:txBody>
          <a:bodyPr wrap="square">
            <a:spAutoFit/>
          </a:bodyPr>
          <a:lstStyle/>
          <a:p>
            <a:pPr>
              <a:buClr>
                <a:srgbClr val="00B050"/>
              </a:buClr>
            </a:pPr>
            <a:r>
              <a:rPr lang="en-US" sz="1400" b="1" dirty="0" smtClean="0">
                <a:solidFill>
                  <a:schemeClr val="tx2"/>
                </a:solidFill>
              </a:rPr>
              <a:t>Case </a:t>
            </a:r>
            <a:r>
              <a:rPr lang="en-US" sz="1400" b="1" dirty="0">
                <a:solidFill>
                  <a:schemeClr val="tx2"/>
                </a:solidFill>
              </a:rPr>
              <a:t>Study Example – Omar’s Important </a:t>
            </a:r>
            <a:r>
              <a:rPr lang="en-US" sz="1400" b="1" dirty="0" smtClean="0">
                <a:solidFill>
                  <a:schemeClr val="tx2"/>
                </a:solidFill>
              </a:rPr>
              <a:t>Decision</a:t>
            </a:r>
          </a:p>
          <a:p>
            <a:pPr marL="285750" indent="-285750">
              <a:buClr>
                <a:srgbClr val="00B050"/>
              </a:buClr>
              <a:buFont typeface="Wingdings 3" panose="05040102010807070707" pitchFamily="18" charset="2"/>
              <a:buChar char=""/>
            </a:pPr>
            <a:r>
              <a:rPr lang="en-US" sz="1400" dirty="0" smtClean="0">
                <a:solidFill>
                  <a:schemeClr val="tx2"/>
                </a:solidFill>
              </a:rPr>
              <a:t>Omar is the new product manager at a chain of take-away falafel stores. He is planning to introduce a new type of ‘fast food’ – a pasta mix or curried chicken. He has two product options but the business can only afford to buy the equipment and advertising materials for one of these options.</a:t>
            </a:r>
          </a:p>
          <a:p>
            <a:pPr marL="285750" indent="-285750">
              <a:buClr>
                <a:srgbClr val="00B050"/>
              </a:buClr>
              <a:buFont typeface="Wingdings 3" panose="05040102010807070707" pitchFamily="18" charset="2"/>
              <a:buChar char=""/>
            </a:pPr>
            <a:r>
              <a:rPr lang="en-US" sz="1400" dirty="0" smtClean="0">
                <a:solidFill>
                  <a:schemeClr val="tx2"/>
                </a:solidFill>
              </a:rPr>
              <a:t>He has undertaken some market research and forecasted the main costs for the two product options. He has asked for your help to complete the following income statements:</a:t>
            </a:r>
          </a:p>
          <a:p>
            <a:pPr marL="285750" indent="-285750">
              <a:buClr>
                <a:srgbClr val="00B050"/>
              </a:buClr>
              <a:buFont typeface="Wingdings 3" panose="05040102010807070707" pitchFamily="18" charset="2"/>
              <a:buChar char=""/>
            </a:pPr>
            <a:endParaRPr lang="en-US" sz="1000" dirty="0">
              <a:solidFill>
                <a:schemeClr val="tx2"/>
              </a:solidFill>
            </a:endParaRPr>
          </a:p>
          <a:p>
            <a:pPr marL="285750" indent="-285750">
              <a:buClr>
                <a:srgbClr val="00B050"/>
              </a:buClr>
              <a:buFont typeface="Wingdings 3" panose="05040102010807070707" pitchFamily="18" charset="2"/>
              <a:buChar char=""/>
            </a:pPr>
            <a:r>
              <a:rPr lang="en-US" sz="1400" dirty="0" smtClean="0">
                <a:solidFill>
                  <a:schemeClr val="tx2"/>
                </a:solidFill>
              </a:rPr>
              <a:t/>
            </a:r>
            <a:br>
              <a:rPr lang="en-US" sz="1400" dirty="0" smtClean="0">
                <a:solidFill>
                  <a:schemeClr val="tx2"/>
                </a:solidFill>
              </a:rPr>
            </a:br>
            <a:r>
              <a:rPr lang="en-US" sz="1100" dirty="0" smtClean="0">
                <a:solidFill>
                  <a:schemeClr val="tx2"/>
                </a:solidFill>
              </a:rPr>
              <a:t/>
            </a:r>
            <a:br>
              <a:rPr lang="en-US" sz="11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endParaRPr lang="en-US" sz="1400" dirty="0" smtClean="0">
              <a:solidFill>
                <a:schemeClr val="tx2"/>
              </a:solidFill>
            </a:endParaRPr>
          </a:p>
          <a:p>
            <a:pPr>
              <a:buClr>
                <a:srgbClr val="00B050"/>
              </a:buClr>
            </a:pPr>
            <a:r>
              <a:rPr lang="en-US" sz="1400" b="1" dirty="0" smtClean="0">
                <a:solidFill>
                  <a:srgbClr val="FF0000"/>
                </a:solidFill>
              </a:rPr>
              <a:t>Activity 23.6 – </a:t>
            </a:r>
            <a:r>
              <a:rPr lang="en-US" sz="1400" dirty="0" smtClean="0">
                <a:solidFill>
                  <a:srgbClr val="FF0000"/>
                </a:solidFill>
              </a:rPr>
              <a:t>Using the case study:</a:t>
            </a:r>
          </a:p>
          <a:p>
            <a:pPr marL="342900" indent="-342900">
              <a:buClr>
                <a:srgbClr val="00B050"/>
              </a:buClr>
              <a:buFont typeface="+mj-lt"/>
              <a:buAutoNum type="alphaLcParenR"/>
            </a:pPr>
            <a:r>
              <a:rPr lang="en-US" sz="1400" dirty="0" smtClean="0">
                <a:solidFill>
                  <a:srgbClr val="FF0000"/>
                </a:solidFill>
              </a:rPr>
              <a:t>Write out the two income statements.</a:t>
            </a:r>
          </a:p>
          <a:p>
            <a:pPr marL="342900" indent="-342900">
              <a:buClr>
                <a:srgbClr val="00B050"/>
              </a:buClr>
              <a:buFont typeface="+mj-lt"/>
              <a:buAutoNum type="alphaLcParenR"/>
            </a:pPr>
            <a:r>
              <a:rPr lang="en-US" sz="1400" dirty="0" smtClean="0">
                <a:solidFill>
                  <a:srgbClr val="FF0000"/>
                </a:solidFill>
              </a:rPr>
              <a:t>Fill in the totals for sales revenue and cost of goods sold.</a:t>
            </a:r>
          </a:p>
          <a:p>
            <a:pPr marL="342900" indent="-342900">
              <a:buClr>
                <a:srgbClr val="00B050"/>
              </a:buClr>
              <a:buFont typeface="+mj-lt"/>
              <a:buAutoNum type="alphaLcParenR"/>
            </a:pPr>
            <a:r>
              <a:rPr lang="en-US" sz="1400" dirty="0" smtClean="0">
                <a:solidFill>
                  <a:srgbClr val="FF0000"/>
                </a:solidFill>
              </a:rPr>
              <a:t>Calculate the gross profit and new profit of both product options.</a:t>
            </a:r>
          </a:p>
          <a:p>
            <a:pPr marL="342900" indent="-342900">
              <a:buClr>
                <a:srgbClr val="00B050"/>
              </a:buClr>
              <a:buFont typeface="+mj-lt"/>
              <a:buAutoNum type="alphaLcParenR"/>
            </a:pPr>
            <a:r>
              <a:rPr lang="en-US" sz="1400" dirty="0" smtClean="0">
                <a:solidFill>
                  <a:srgbClr val="FF0000"/>
                </a:solidFill>
              </a:rPr>
              <a:t>Identify and explain 2 other factors Omar should consider before making the decision.</a:t>
            </a:r>
          </a:p>
          <a:p>
            <a:pPr marL="342900" indent="-342900">
              <a:buClr>
                <a:srgbClr val="00B050"/>
              </a:buClr>
              <a:buFont typeface="+mj-lt"/>
              <a:buAutoNum type="alphaLcParenR"/>
            </a:pPr>
            <a:r>
              <a:rPr lang="en-US" sz="1400" dirty="0" smtClean="0">
                <a:solidFill>
                  <a:srgbClr val="FF0000"/>
                </a:solidFill>
              </a:rPr>
              <a:t>Omar finally decides on the curry option. After one year, he finds that profit from this product is much lower than expected. Evaluate </a:t>
            </a:r>
            <a:r>
              <a:rPr lang="en-US" sz="1400" b="1" dirty="0" smtClean="0">
                <a:solidFill>
                  <a:srgbClr val="FF0000"/>
                </a:solidFill>
              </a:rPr>
              <a:t>two</a:t>
            </a:r>
            <a:r>
              <a:rPr lang="en-US" sz="1400" dirty="0" smtClean="0">
                <a:solidFill>
                  <a:srgbClr val="FF0000"/>
                </a:solidFill>
              </a:rPr>
              <a:t> ways which Omar could use to try to increase profits from this product.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61907751"/>
              </p:ext>
            </p:extLst>
          </p:nvPr>
        </p:nvGraphicFramePr>
        <p:xfrm>
          <a:off x="323528" y="2492896"/>
          <a:ext cx="8424936" cy="2369176"/>
        </p:xfrm>
        <a:graphic>
          <a:graphicData uri="http://schemas.openxmlformats.org/drawingml/2006/table">
            <a:tbl>
              <a:tblPr firstRow="1" bandRow="1">
                <a:tableStyleId>{5C22544A-7EE6-4342-B048-85BDC9FD1C3A}</a:tableStyleId>
              </a:tblPr>
              <a:tblGrid>
                <a:gridCol w="4104456"/>
                <a:gridCol w="2160240"/>
                <a:gridCol w="2160240"/>
              </a:tblGrid>
              <a:tr h="296147">
                <a:tc>
                  <a:txBody>
                    <a:bodyPr/>
                    <a:lstStyle/>
                    <a:p>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Pasta Mix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Curry Chicken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50 000 units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40 000 units @ $5</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Cost of goods sold</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$1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$2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Gross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equipment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$12 000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advertising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$20 000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Other expenses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Net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13469674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 – Using Income Statements – International Focus</a:t>
            </a:r>
            <a:endParaRPr lang="en-GB" sz="2700" b="1" dirty="0" smtClean="0"/>
          </a:p>
        </p:txBody>
      </p:sp>
      <p:sp>
        <p:nvSpPr>
          <p:cNvPr id="4" name="Rectangle 3"/>
          <p:cNvSpPr/>
          <p:nvPr/>
        </p:nvSpPr>
        <p:spPr>
          <a:xfrm>
            <a:off x="323528" y="1124744"/>
            <a:ext cx="6696744" cy="5532284"/>
          </a:xfrm>
          <a:prstGeom prst="rect">
            <a:avLst/>
          </a:prstGeom>
        </p:spPr>
        <p:txBody>
          <a:bodyPr wrap="square">
            <a:spAutoFit/>
          </a:bodyPr>
          <a:lstStyle/>
          <a:p>
            <a:pPr>
              <a:spcAft>
                <a:spcPts val="300"/>
              </a:spcAft>
              <a:buClr>
                <a:srgbClr val="00B050"/>
              </a:buClr>
            </a:pPr>
            <a:r>
              <a:rPr lang="en-US" sz="1600" b="1" dirty="0" smtClean="0"/>
              <a:t>International Business in Focus: Sun Resorts revenue and net profit down</a:t>
            </a:r>
          </a:p>
          <a:p>
            <a:pPr marL="285750" indent="-285750">
              <a:spcAft>
                <a:spcPts val="300"/>
              </a:spcAft>
              <a:buClr>
                <a:srgbClr val="00B050"/>
              </a:buClr>
              <a:buFont typeface="Wingdings 3" panose="05040102010807070707" pitchFamily="18" charset="2"/>
              <a:buChar char=""/>
            </a:pPr>
            <a:r>
              <a:rPr lang="en-US" sz="1600" dirty="0" smtClean="0"/>
              <a:t>The second largest leisure group in Mauritius has announced that sales revenue and net profit (before tax) were down last year. Total sales revenue from its hotel and other leisure operations was 3.137bn rupees in 2010, down from 3.533bn rupees in 2009. Net profit fell from 407m rupees to 226m rupees, </a:t>
            </a:r>
          </a:p>
          <a:p>
            <a:pPr marL="285750" indent="-285750">
              <a:spcAft>
                <a:spcPts val="300"/>
              </a:spcAft>
              <a:buClr>
                <a:srgbClr val="00B050"/>
              </a:buClr>
              <a:buFont typeface="Wingdings 3" panose="05040102010807070707" pitchFamily="18" charset="2"/>
              <a:buChar char=""/>
            </a:pPr>
            <a:r>
              <a:rPr lang="en-US" sz="1600" dirty="0" smtClean="0"/>
              <a:t>However, the company has recently reported that revenues in 2011 will be higher due to the opening of the huge Long Beach development, The company does not expect net profit to increase however, due to difficult times for the international tourist industry.</a:t>
            </a:r>
          </a:p>
          <a:p>
            <a:pPr marL="285750" indent="-285750">
              <a:spcAft>
                <a:spcPts val="300"/>
              </a:spcAft>
              <a:buClr>
                <a:srgbClr val="00B050"/>
              </a:buClr>
              <a:buFont typeface="Wingdings 3" panose="05040102010807070707" pitchFamily="18" charset="2"/>
              <a:buChar char=""/>
            </a:pPr>
            <a:r>
              <a:rPr lang="en-US" sz="1600" dirty="0" smtClean="0"/>
              <a:t>The financial crisis and falling living standards in Europe have reduced tourist numbers. International hotel chains are increasingly using promotional pricing of room prices to attract a bigger share of the market for tourists, which is not, currently, expanding.</a:t>
            </a:r>
          </a:p>
          <a:p>
            <a:pPr marL="285750" indent="-285750">
              <a:spcAft>
                <a:spcPts val="300"/>
              </a:spcAft>
              <a:buClr>
                <a:srgbClr val="00B050"/>
              </a:buClr>
              <a:buFont typeface="Wingdings 3" panose="05040102010807070707" pitchFamily="18" charset="2"/>
              <a:buChar char=""/>
            </a:pPr>
            <a:r>
              <a:rPr lang="en-US" sz="1600" b="1" dirty="0" smtClean="0">
                <a:solidFill>
                  <a:srgbClr val="FF0000"/>
                </a:solidFill>
              </a:rPr>
              <a:t>Discussion points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Why are profits important to a large hotel group such as Sun Resorts?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why the company expected revenue to increase in 2011 </a:t>
            </a:r>
            <a:br>
              <a:rPr lang="en-US" sz="1600" dirty="0" smtClean="0">
                <a:solidFill>
                  <a:srgbClr val="FF0000"/>
                </a:solidFill>
              </a:rPr>
            </a:br>
            <a:r>
              <a:rPr lang="en-US" sz="1600" dirty="0" smtClean="0">
                <a:solidFill>
                  <a:srgbClr val="FF0000"/>
                </a:solidFill>
              </a:rPr>
              <a:t>but not profits.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how Sun Resorts could try to increase its profits in future.</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292</a:t>
            </a:r>
            <a:endParaRPr lang="en-GB" sz="20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3677" b="5266"/>
          <a:stretch/>
        </p:blipFill>
        <p:spPr>
          <a:xfrm>
            <a:off x="6804248" y="2485555"/>
            <a:ext cx="2016223" cy="1224136"/>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1343" t="8636" b="24421"/>
          <a:stretch/>
        </p:blipFill>
        <p:spPr>
          <a:xfrm>
            <a:off x="6804249" y="5324539"/>
            <a:ext cx="2016222" cy="1272813"/>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4248" y="3846262"/>
            <a:ext cx="2016223" cy="1341705"/>
          </a:xfrm>
          <a:prstGeom prst="rect">
            <a:avLst/>
          </a:prstGeom>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4248" y="1215744"/>
            <a:ext cx="2016223" cy="113324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7562832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 – Exam Styled Questions – Paper 1</a:t>
            </a:r>
            <a:endParaRPr lang="en-GB" sz="3200" b="1" dirty="0" smtClean="0"/>
          </a:p>
        </p:txBody>
      </p:sp>
      <p:sp>
        <p:nvSpPr>
          <p:cNvPr id="8" name="Rectangle 7"/>
          <p:cNvSpPr/>
          <p:nvPr/>
        </p:nvSpPr>
        <p:spPr>
          <a:xfrm>
            <a:off x="323849" y="1196752"/>
            <a:ext cx="8496623" cy="4862870"/>
          </a:xfrm>
          <a:prstGeom prst="rect">
            <a:avLst/>
          </a:prstGeom>
        </p:spPr>
        <p:txBody>
          <a:bodyPr wrap="square">
            <a:spAutoFit/>
          </a:bodyPr>
          <a:lstStyle/>
          <a:p>
            <a:pPr marL="339725" indent="-339725">
              <a:spcAft>
                <a:spcPts val="600"/>
              </a:spcAft>
              <a:buClr>
                <a:srgbClr val="00B050"/>
              </a:buClr>
              <a:buFont typeface="+mj-lt"/>
              <a:buAutoNum type="arabicPeriod"/>
            </a:pPr>
            <a:r>
              <a:rPr lang="en-US" sz="1900" dirty="0" smtClean="0"/>
              <a:t>Ithar is a hairdresser. Her sales revenue was 10% higher this year than last year. She earned a total revenue of $50 000 last year. She charged an average of $5 for each customer last year and has not increased prices. She buys in materials such as shampoo and hairspray and has calculated that the cost is an average of $2 for each customer, She estimates that her overhead expenses are $10 000 this year.</a:t>
            </a:r>
          </a:p>
          <a:p>
            <a:pPr marL="625475" indent="-342900">
              <a:spcAft>
                <a:spcPts val="600"/>
              </a:spcAft>
              <a:buClr>
                <a:srgbClr val="00B050"/>
              </a:buClr>
              <a:buFont typeface="+mj-lt"/>
              <a:buAutoNum type="alphaLcParenR"/>
            </a:pPr>
            <a:r>
              <a:rPr lang="en-US" sz="1900" dirty="0" smtClean="0"/>
              <a:t>What is meant by ‘Sales Revenue’?	[2]</a:t>
            </a:r>
          </a:p>
          <a:p>
            <a:pPr marL="625475" indent="-342900">
              <a:spcAft>
                <a:spcPts val="600"/>
              </a:spcAft>
              <a:buClr>
                <a:srgbClr val="00B050"/>
              </a:buClr>
              <a:buFont typeface="+mj-lt"/>
              <a:buAutoNum type="alphaLcParenR"/>
            </a:pPr>
            <a:r>
              <a:rPr lang="en-US" sz="1900" dirty="0" smtClean="0"/>
              <a:t>Calculate Ithar’s sales revenue this year. Show your working.	[2]</a:t>
            </a:r>
          </a:p>
          <a:p>
            <a:pPr marL="625475" indent="-342900">
              <a:spcAft>
                <a:spcPts val="600"/>
              </a:spcAft>
              <a:buClr>
                <a:srgbClr val="00B050"/>
              </a:buClr>
              <a:buFont typeface="+mj-lt"/>
              <a:buAutoNum type="alphaLcParenR"/>
            </a:pPr>
            <a:r>
              <a:rPr lang="en-US" sz="1900" dirty="0" smtClean="0"/>
              <a:t>Identify 4 costs likely to be included in Ithar’s annual overhead expenses.	[4]</a:t>
            </a:r>
          </a:p>
          <a:p>
            <a:pPr marL="625475" indent="-342900">
              <a:spcAft>
                <a:spcPts val="600"/>
              </a:spcAft>
              <a:buClr>
                <a:srgbClr val="00B050"/>
              </a:buClr>
              <a:buFont typeface="+mj-lt"/>
              <a:buAutoNum type="alphaLcParenR"/>
            </a:pPr>
            <a:r>
              <a:rPr lang="en-US" sz="1900" dirty="0" smtClean="0"/>
              <a:t>Calculate Ithar’s new profit this year (using your results from b). Show your working.	[6]</a:t>
            </a:r>
          </a:p>
          <a:p>
            <a:pPr marL="625475" indent="-342900">
              <a:spcAft>
                <a:spcPts val="600"/>
              </a:spcAft>
              <a:buClr>
                <a:srgbClr val="00B050"/>
              </a:buClr>
              <a:buFont typeface="+mj-lt"/>
              <a:buAutoNum type="alphaLcParenR"/>
            </a:pPr>
            <a:r>
              <a:rPr lang="en-US" sz="1900" dirty="0" smtClean="0"/>
              <a:t>Ithar thinks that her net profit next year will be higher is she increases average prices to $6 per customer. Do you agree? Justify your answer.	[6]</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5829451"/>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205714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 – Exam Styled Questions – Paper 1</a:t>
            </a:r>
            <a:endParaRPr lang="en-GB" sz="3200" b="1" dirty="0" smtClean="0"/>
          </a:p>
        </p:txBody>
      </p:sp>
      <p:sp>
        <p:nvSpPr>
          <p:cNvPr id="8" name="Rectangle 7"/>
          <p:cNvSpPr/>
          <p:nvPr/>
        </p:nvSpPr>
        <p:spPr>
          <a:xfrm>
            <a:off x="323849" y="1196752"/>
            <a:ext cx="8496623" cy="5539978"/>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dirty="0" smtClean="0"/>
              <a:t>Lamis develops computer games. She has developed two new games but she only has the capital to launch one of these. Game A is aimed at young children – around 6-10 year old. Game B is targeted at teenagers – around 13-18 years old. She has forecasted the following financial information.</a:t>
            </a:r>
          </a:p>
          <a:p>
            <a:pPr marL="339725" indent="-339725">
              <a:spcAft>
                <a:spcPts val="600"/>
              </a:spcAft>
              <a:buClr>
                <a:srgbClr val="00B050"/>
              </a:buClr>
              <a:buFont typeface="+mj-lt"/>
              <a:buAutoNum type="arabicPeriod" startAt="2"/>
            </a:pPr>
            <a:endParaRPr lang="en-US" sz="1100" dirty="0" smtClean="0"/>
          </a:p>
          <a:p>
            <a:pPr marL="339725" indent="-339725">
              <a:spcAft>
                <a:spcPts val="600"/>
              </a:spcAft>
              <a:buClr>
                <a:srgbClr val="00B050"/>
              </a:buClr>
              <a:buFont typeface="+mj-lt"/>
              <a:buAutoNum type="arabicPeriod" startAt="2"/>
            </a:pPr>
            <a:endParaRPr lang="en-US" sz="500" dirty="0" smtClean="0"/>
          </a:p>
          <a:p>
            <a:pPr>
              <a:spcAft>
                <a:spcPts val="600"/>
              </a:spcAft>
              <a:buClr>
                <a:srgbClr val="00B050"/>
              </a:buClr>
            </a:pPr>
            <a:endParaRPr lang="en-US" dirty="0" smtClean="0"/>
          </a:p>
          <a:p>
            <a:pPr>
              <a:spcAft>
                <a:spcPts val="600"/>
              </a:spcAft>
              <a:buClr>
                <a:srgbClr val="00B050"/>
              </a:buClr>
            </a:pPr>
            <a:endParaRPr lang="en-US" dirty="0" smtClean="0"/>
          </a:p>
          <a:p>
            <a:pPr>
              <a:spcAft>
                <a:spcPts val="600"/>
              </a:spcAft>
              <a:buClr>
                <a:srgbClr val="00B050"/>
              </a:buClr>
            </a:pPr>
            <a:endParaRPr lang="en-US" dirty="0" smtClean="0"/>
          </a:p>
          <a:p>
            <a:pPr marL="625475" indent="-342900">
              <a:spcAft>
                <a:spcPts val="600"/>
              </a:spcAft>
              <a:buClr>
                <a:srgbClr val="00B050"/>
              </a:buClr>
              <a:buFont typeface="+mj-lt"/>
              <a:buAutoNum type="alphaLcParenR"/>
            </a:pPr>
            <a:r>
              <a:rPr lang="en-US" dirty="0" smtClean="0"/>
              <a:t>What is meant by ‘cost of sales’?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reasons why retained profit of a company is not the same as its net profit.	[2]</a:t>
            </a:r>
          </a:p>
          <a:p>
            <a:pPr marL="625475" indent="-342900">
              <a:spcAft>
                <a:spcPts val="600"/>
              </a:spcAft>
              <a:buClr>
                <a:srgbClr val="00B050"/>
              </a:buClr>
              <a:buFont typeface="+mj-lt"/>
              <a:buAutoNum type="alphaLcParenR"/>
            </a:pPr>
            <a:r>
              <a:rPr lang="en-US" dirty="0" smtClean="0"/>
              <a:t>Identify and explain </a:t>
            </a:r>
            <a:r>
              <a:rPr lang="en-US" b="1" dirty="0" smtClean="0"/>
              <a:t>two </a:t>
            </a:r>
            <a:r>
              <a:rPr lang="en-US" dirty="0" smtClean="0"/>
              <a:t>ways in which Lamis could try to increase sales revenue for any one of her existing games.</a:t>
            </a:r>
            <a:r>
              <a:rPr lang="en-US" dirty="0"/>
              <a:t>	</a:t>
            </a:r>
            <a:r>
              <a:rPr lang="en-US" dirty="0" smtClean="0"/>
              <a:t>[4]</a:t>
            </a:r>
          </a:p>
          <a:p>
            <a:pPr marL="625475" indent="-342900">
              <a:spcAft>
                <a:spcPts val="600"/>
              </a:spcAft>
              <a:buClr>
                <a:srgbClr val="00B050"/>
              </a:buClr>
              <a:buFont typeface="+mj-lt"/>
              <a:buAutoNum type="alphaLcParenR"/>
            </a:pPr>
            <a:r>
              <a:rPr lang="en-US" dirty="0"/>
              <a:t>Identify and explain </a:t>
            </a:r>
            <a:r>
              <a:rPr lang="en-US" b="1" dirty="0"/>
              <a:t>two </a:t>
            </a:r>
            <a:r>
              <a:rPr lang="en-US" dirty="0" smtClean="0"/>
              <a:t>other pieces of information that Lamis would find useful before making a choice between Game A and Game B.	[6]</a:t>
            </a:r>
          </a:p>
          <a:p>
            <a:pPr marL="625475" indent="-342900">
              <a:spcAft>
                <a:spcPts val="600"/>
              </a:spcAft>
              <a:buClr>
                <a:srgbClr val="00B050"/>
              </a:buClr>
              <a:buFont typeface="+mj-lt"/>
              <a:buAutoNum type="alphaLcParenR"/>
            </a:pPr>
            <a:r>
              <a:rPr lang="en-US" dirty="0" smtClean="0"/>
              <a:t>Advise Lamis which Game she should launch. Use calculations to support your answer.	[6]</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421830571"/>
              </p:ext>
            </p:extLst>
          </p:nvPr>
        </p:nvGraphicFramePr>
        <p:xfrm>
          <a:off x="323528" y="2398008"/>
          <a:ext cx="8424936" cy="1463040"/>
        </p:xfrm>
        <a:graphic>
          <a:graphicData uri="http://schemas.openxmlformats.org/drawingml/2006/table">
            <a:tbl>
              <a:tblPr firstRow="1" bandRow="1">
                <a:tableStyleId>{5C22544A-7EE6-4342-B048-85BDC9FD1C3A}</a:tableStyleId>
              </a:tblPr>
              <a:tblGrid>
                <a:gridCol w="3960440"/>
                <a:gridCol w="2232248"/>
                <a:gridCol w="2232248"/>
              </a:tblGrid>
              <a:tr h="296147">
                <a:tc>
                  <a:txBody>
                    <a:bodyPr/>
                    <a:lstStyle/>
                    <a:p>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a:t>
                      </a:r>
                      <a:r>
                        <a:rPr lang="en-US" sz="1800" b="1" baseline="0" dirty="0" smtClean="0">
                          <a:solidFill>
                            <a:schemeClr val="tx1"/>
                          </a:solidFill>
                          <a:latin typeface="Arial" panose="020B0604020202020204" pitchFamily="34" charset="0"/>
                          <a:cs typeface="Arial" panose="020B0604020202020204" pitchFamily="34" charset="0"/>
                        </a:rPr>
                        <a:t>A</a:t>
                      </a:r>
                      <a:endParaRPr lang="en-US" sz="18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3000 units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2000 units @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Cost of sales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$1.50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Expenses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$4 000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$9 000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a:hlinkClick r:id="rId3" action="ppaction://hlinkfile"/>
          </p:cNvPr>
          <p:cNvSpPr txBox="1"/>
          <p:nvPr/>
        </p:nvSpPr>
        <p:spPr>
          <a:xfrm>
            <a:off x="8460432" y="4819557"/>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406389649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5.3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528" y="1772816"/>
            <a:ext cx="8496622" cy="4801314"/>
          </a:xfrm>
          <a:prstGeom prst="rect">
            <a:avLst/>
          </a:prstGeom>
        </p:spPr>
        <p:txBody>
          <a:bodyPr wrap="square">
            <a:spAutoFit/>
          </a:bodyPr>
          <a:lstStyle/>
          <a:p>
            <a:pPr marL="0" indent="0">
              <a:buNone/>
            </a:pPr>
            <a:r>
              <a:rPr lang="en-US" sz="1700" b="1" dirty="0" smtClean="0">
                <a:solidFill>
                  <a:srgbClr val="FF0000"/>
                </a:solidFill>
              </a:rPr>
              <a:t>Accounts </a:t>
            </a:r>
            <a:r>
              <a:rPr lang="en-US" sz="1700" b="1" dirty="0" smtClean="0"/>
              <a:t>– </a:t>
            </a:r>
            <a:r>
              <a:rPr lang="en-US" sz="1700" dirty="0" smtClean="0"/>
              <a:t>The financial records of a firm’s transactions</a:t>
            </a:r>
          </a:p>
          <a:p>
            <a:pPr marL="0" indent="0">
              <a:buNone/>
            </a:pPr>
            <a:r>
              <a:rPr lang="en-US" sz="1700" b="1" dirty="0" smtClean="0">
                <a:solidFill>
                  <a:srgbClr val="FF0000"/>
                </a:solidFill>
              </a:rPr>
              <a:t>Accountants</a:t>
            </a:r>
            <a:r>
              <a:rPr lang="en-US" sz="1700" dirty="0" smtClean="0"/>
              <a:t> – Professionally qualified people who have responsibility for keeping accurate accounts </a:t>
            </a:r>
            <a:r>
              <a:rPr lang="en-US" sz="1700" dirty="0"/>
              <a:t>a</a:t>
            </a:r>
            <a:r>
              <a:rPr lang="en-US" sz="1700" dirty="0" smtClean="0"/>
              <a:t>nd for producing the final accounts</a:t>
            </a:r>
          </a:p>
          <a:p>
            <a:pPr marL="0" indent="0">
              <a:buNone/>
            </a:pPr>
            <a:r>
              <a:rPr lang="en-US" sz="1700" b="1" dirty="0">
                <a:solidFill>
                  <a:srgbClr val="FF0000"/>
                </a:solidFill>
              </a:rPr>
              <a:t>Final Accounts </a:t>
            </a:r>
            <a:r>
              <a:rPr lang="en-US" sz="1700" dirty="0" smtClean="0"/>
              <a:t>– Produced at the end of the financial year and give details of the profit and loss made over the year and the worth of the business</a:t>
            </a:r>
          </a:p>
          <a:p>
            <a:pPr marL="0" indent="0">
              <a:buNone/>
            </a:pPr>
            <a:r>
              <a:rPr lang="en-US" sz="1700" b="1" dirty="0">
                <a:solidFill>
                  <a:srgbClr val="FF0000"/>
                </a:solidFill>
              </a:rPr>
              <a:t>Income Statement </a:t>
            </a:r>
            <a:r>
              <a:rPr lang="en-US" sz="1700" dirty="0" smtClean="0"/>
              <a:t>– A document that records the income of a business and all costs incurred to earn that income (e.g. one year) Also known as a profit and loss account.</a:t>
            </a:r>
          </a:p>
          <a:p>
            <a:pPr marL="0" indent="0">
              <a:buNone/>
            </a:pPr>
            <a:r>
              <a:rPr lang="en-US" sz="1700" b="1" dirty="0">
                <a:solidFill>
                  <a:srgbClr val="FF0000"/>
                </a:solidFill>
              </a:rPr>
              <a:t>Gross profit </a:t>
            </a:r>
            <a:r>
              <a:rPr lang="en-US" sz="1700" dirty="0" smtClean="0"/>
              <a:t>– A sum made when sales revenue is greater than the cost of goods sold</a:t>
            </a:r>
          </a:p>
          <a:p>
            <a:pPr marL="0" indent="0">
              <a:buNone/>
            </a:pPr>
            <a:r>
              <a:rPr lang="en-US" sz="1700" b="1" dirty="0">
                <a:solidFill>
                  <a:srgbClr val="FF0000"/>
                </a:solidFill>
              </a:rPr>
              <a:t>Sales revenue </a:t>
            </a:r>
            <a:r>
              <a:rPr lang="en-US" sz="1700" dirty="0" smtClean="0"/>
              <a:t>– The income of a business during a period of time from the sale of goods or services</a:t>
            </a:r>
          </a:p>
          <a:p>
            <a:pPr marL="0" indent="0">
              <a:buNone/>
            </a:pPr>
            <a:r>
              <a:rPr lang="en-US" sz="1700" b="1" dirty="0">
                <a:solidFill>
                  <a:srgbClr val="FF0000"/>
                </a:solidFill>
              </a:rPr>
              <a:t>Cost of goods sold </a:t>
            </a:r>
            <a:r>
              <a:rPr lang="en-US" sz="1700" dirty="0" smtClean="0"/>
              <a:t>– The cost of producing or buying in the goods actually sold by the business during a time period</a:t>
            </a:r>
          </a:p>
          <a:p>
            <a:pPr marL="0" indent="0">
              <a:buNone/>
            </a:pPr>
            <a:r>
              <a:rPr lang="en-US" sz="1700" b="1" dirty="0">
                <a:solidFill>
                  <a:srgbClr val="FF0000"/>
                </a:solidFill>
              </a:rPr>
              <a:t>Trading Account </a:t>
            </a:r>
            <a:r>
              <a:rPr lang="en-US" sz="1700" dirty="0" smtClean="0"/>
              <a:t>– Shows how the gross profit of a business is calculated</a:t>
            </a:r>
          </a:p>
          <a:p>
            <a:pPr marL="0" indent="0">
              <a:buNone/>
            </a:pPr>
            <a:r>
              <a:rPr lang="en-US" sz="1700" b="1" dirty="0">
                <a:solidFill>
                  <a:srgbClr val="FF0000"/>
                </a:solidFill>
              </a:rPr>
              <a:t>Net Profit </a:t>
            </a:r>
            <a:r>
              <a:rPr lang="en-US" sz="1700" dirty="0" smtClean="0"/>
              <a:t>– The profit made by a business after all costs have been deducted from sales revenue, calculated by subtracting overhead costs from gross profits.</a:t>
            </a:r>
          </a:p>
          <a:p>
            <a:pPr marL="0" indent="0">
              <a:buNone/>
            </a:pPr>
            <a:r>
              <a:rPr lang="en-US" sz="1700" b="1" dirty="0">
                <a:solidFill>
                  <a:srgbClr val="FF0000"/>
                </a:solidFill>
              </a:rPr>
              <a:t>Depreciation</a:t>
            </a:r>
            <a:r>
              <a:rPr lang="en-US" sz="1700" dirty="0" smtClean="0"/>
              <a:t> – The fall in value of a fixed asset over time</a:t>
            </a:r>
          </a:p>
          <a:p>
            <a:pPr marL="0" indent="0">
              <a:buNone/>
            </a:pPr>
            <a:r>
              <a:rPr lang="en-US" sz="1700" b="1" dirty="0">
                <a:solidFill>
                  <a:srgbClr val="FF0000"/>
                </a:solidFill>
              </a:rPr>
              <a:t>Retained Profit </a:t>
            </a:r>
            <a:r>
              <a:rPr lang="en-US" sz="1700" dirty="0" smtClean="0"/>
              <a:t>– The net profit reinvested back into a company after deducting tax and payments to owners, such as dividends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5.3 – Assessment Objectives</a:t>
            </a:r>
            <a:endParaRPr lang="en-GB" sz="4000" b="1" dirty="0" smtClean="0"/>
          </a:p>
        </p:txBody>
      </p:sp>
      <p:sp>
        <p:nvSpPr>
          <p:cNvPr id="34" name="Rectangle 33"/>
          <p:cNvSpPr/>
          <p:nvPr/>
        </p:nvSpPr>
        <p:spPr>
          <a:xfrm>
            <a:off x="323528" y="1167716"/>
            <a:ext cx="6368801"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288156" y="1844824"/>
            <a:ext cx="6300068" cy="4708981"/>
          </a:xfrm>
          <a:prstGeom prst="rect">
            <a:avLst/>
          </a:prstGeom>
        </p:spPr>
        <p:txBody>
          <a:bodyPr wrap="square">
            <a:spAutoFit/>
          </a:bodyPr>
          <a:lstStyle/>
          <a:p>
            <a:r>
              <a:rPr lang="en-US" sz="2000" b="1" dirty="0"/>
              <a:t>5.3.1 </a:t>
            </a:r>
            <a:r>
              <a:rPr lang="en-US" sz="2000" b="1" dirty="0" smtClean="0"/>
              <a:t>- What </a:t>
            </a:r>
            <a:r>
              <a:rPr lang="en-US" sz="2000" b="1" dirty="0"/>
              <a:t>profit is and why it is important:</a:t>
            </a:r>
          </a:p>
          <a:p>
            <a:pPr marL="738188" indent="-342900">
              <a:buFont typeface="Arial" panose="020B0604020202020204" pitchFamily="34" charset="0"/>
              <a:buChar char="•"/>
            </a:pPr>
            <a:r>
              <a:rPr lang="en-US" sz="2000" dirty="0" smtClean="0"/>
              <a:t>How </a:t>
            </a:r>
            <a:r>
              <a:rPr lang="en-US" sz="2000" dirty="0"/>
              <a:t>a profit is made</a:t>
            </a:r>
          </a:p>
          <a:p>
            <a:pPr marL="738188" indent="-342900">
              <a:buFont typeface="Arial" panose="020B0604020202020204" pitchFamily="34" charset="0"/>
              <a:buChar char="•"/>
            </a:pPr>
            <a:r>
              <a:rPr lang="en-US" sz="2000" dirty="0" smtClean="0"/>
              <a:t>Importance </a:t>
            </a:r>
            <a:r>
              <a:rPr lang="en-US" sz="2000" dirty="0"/>
              <a:t>of profit to private sector businesses, e.g. reward </a:t>
            </a:r>
            <a:r>
              <a:rPr lang="en-US" sz="2000" dirty="0" smtClean="0"/>
              <a:t>for risk </a:t>
            </a:r>
            <a:r>
              <a:rPr lang="en-US" sz="2000" dirty="0"/>
              <a:t>taking</a:t>
            </a:r>
            <a:r>
              <a:rPr lang="en-US" sz="2000" dirty="0" smtClean="0"/>
              <a:t>/ enterprise</a:t>
            </a:r>
            <a:r>
              <a:rPr lang="en-US" sz="2000" dirty="0"/>
              <a:t>, source of finance</a:t>
            </a:r>
          </a:p>
          <a:p>
            <a:pPr marL="738188" indent="-342900">
              <a:buFont typeface="Arial" panose="020B0604020202020204" pitchFamily="34" charset="0"/>
              <a:buChar char="•"/>
            </a:pPr>
            <a:r>
              <a:rPr lang="en-US" sz="2000" dirty="0" smtClean="0"/>
              <a:t>Difference </a:t>
            </a:r>
            <a:r>
              <a:rPr lang="en-US" sz="2000" dirty="0"/>
              <a:t>between profit and cash</a:t>
            </a:r>
          </a:p>
          <a:p>
            <a:r>
              <a:rPr lang="en-GB" sz="2000" b="1" dirty="0" smtClean="0"/>
              <a:t>5.3.4 - Income </a:t>
            </a:r>
            <a:r>
              <a:rPr lang="en-GB" sz="2000" b="1" dirty="0"/>
              <a:t>statements:</a:t>
            </a:r>
          </a:p>
          <a:p>
            <a:pPr marL="738188" indent="-342900">
              <a:buFont typeface="Arial" panose="020B0604020202020204" pitchFamily="34" charset="0"/>
              <a:buChar char="•"/>
            </a:pPr>
            <a:r>
              <a:rPr lang="en-US" sz="2000" dirty="0" smtClean="0"/>
              <a:t>Main </a:t>
            </a:r>
            <a:r>
              <a:rPr lang="en-US" sz="2000" dirty="0"/>
              <a:t>features of an income statement, e.g. revenue, cost </a:t>
            </a:r>
            <a:r>
              <a:rPr lang="en-US" sz="2000" dirty="0" smtClean="0"/>
              <a:t>of sales</a:t>
            </a:r>
            <a:r>
              <a:rPr lang="en-US" sz="2000" dirty="0"/>
              <a:t>, gross profit, profit (</a:t>
            </a:r>
            <a:r>
              <a:rPr lang="en-US" sz="2000" i="1" dirty="0"/>
              <a:t>‘profit’ was known as ‘net profit’ in </a:t>
            </a:r>
            <a:r>
              <a:rPr lang="en-US" sz="2000" i="1" dirty="0" smtClean="0"/>
              <a:t>the 2014 </a:t>
            </a:r>
            <a:r>
              <a:rPr lang="en-US" sz="2000" i="1" dirty="0"/>
              <a:t>and previous syllabuses</a:t>
            </a:r>
            <a:r>
              <a:rPr lang="en-US" sz="2000" dirty="0"/>
              <a:t>) and retained profit</a:t>
            </a:r>
          </a:p>
          <a:p>
            <a:pPr marL="738188" indent="-342900">
              <a:buFont typeface="Arial" panose="020B0604020202020204" pitchFamily="34" charset="0"/>
              <a:buChar char="•"/>
            </a:pPr>
            <a:r>
              <a:rPr lang="en-US" sz="2000" dirty="0" smtClean="0"/>
              <a:t>Use </a:t>
            </a:r>
            <a:r>
              <a:rPr lang="en-US" sz="2000" dirty="0"/>
              <a:t>simple income statements in decision making based </a:t>
            </a:r>
            <a:r>
              <a:rPr lang="en-US" sz="2000" dirty="0" smtClean="0"/>
              <a:t>on profit </a:t>
            </a:r>
            <a:r>
              <a:rPr lang="en-US" sz="2000" dirty="0"/>
              <a:t>calculations </a:t>
            </a:r>
            <a:r>
              <a:rPr lang="en-US" sz="2000" i="1" dirty="0"/>
              <a:t>(constructing income statements will </a:t>
            </a:r>
            <a:r>
              <a:rPr lang="en-US" sz="2000" b="1" i="1" dirty="0"/>
              <a:t>not </a:t>
            </a:r>
            <a:r>
              <a:rPr lang="en-US" sz="2000" i="1" dirty="0" smtClean="0"/>
              <a:t>be </a:t>
            </a:r>
            <a:r>
              <a:rPr lang="en-GB" sz="2000" i="1" dirty="0" smtClean="0"/>
              <a:t>examined</a:t>
            </a:r>
            <a:r>
              <a:rPr lang="en-GB" sz="2000" i="1" dirty="0"/>
              <a:t>)</a:t>
            </a:r>
            <a:endParaRPr lang="en-GB" sz="2000" dirty="0"/>
          </a:p>
        </p:txBody>
      </p:sp>
      <p:graphicFrame>
        <p:nvGraphicFramePr>
          <p:cNvPr id="7" name="Table 6"/>
          <p:cNvGraphicFramePr>
            <a:graphicFrameLocks noGrp="1"/>
          </p:cNvGraphicFramePr>
          <p:nvPr>
            <p:extLst>
              <p:ext uri="{D42A27DB-BD31-4B8C-83A1-F6EECF244321}">
                <p14:modId xmlns:p14="http://schemas.microsoft.com/office/powerpoint/2010/main" val="1217967261"/>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5586145"/>
          </a:xfrm>
          <a:prstGeom prst="rect">
            <a:avLst/>
          </a:prstGeom>
        </p:spPr>
        <p:txBody>
          <a:bodyPr wrap="square">
            <a:spAutoFit/>
          </a:bodyPr>
          <a:lstStyle/>
          <a:p>
            <a:pPr>
              <a:buClr>
                <a:srgbClr val="00B050"/>
              </a:buClr>
            </a:pPr>
            <a:r>
              <a:rPr lang="en-US" sz="1700" b="1" dirty="0" smtClean="0">
                <a:solidFill>
                  <a:srgbClr val="0070C0"/>
                </a:solidFill>
              </a:rPr>
              <a:t>Cast study Example</a:t>
            </a:r>
          </a:p>
          <a:p>
            <a:pPr marL="342900" indent="-342900">
              <a:buClr>
                <a:srgbClr val="00B050"/>
              </a:buClr>
              <a:buFont typeface="Wingdings 3" panose="05040102010807070707" pitchFamily="18" charset="2"/>
              <a:buChar char=""/>
            </a:pPr>
            <a:r>
              <a:rPr lang="en-US" sz="1700" dirty="0" err="1" smtClean="0">
                <a:solidFill>
                  <a:srgbClr val="0070C0"/>
                </a:solidFill>
              </a:rPr>
              <a:t>Shazad</a:t>
            </a:r>
            <a:r>
              <a:rPr lang="en-US" sz="1700" dirty="0" smtClean="0">
                <a:solidFill>
                  <a:srgbClr val="0070C0"/>
                </a:solidFill>
              </a:rPr>
              <a:t> </a:t>
            </a:r>
            <a:r>
              <a:rPr lang="en-US" sz="1700" dirty="0" err="1" smtClean="0">
                <a:solidFill>
                  <a:srgbClr val="0070C0"/>
                </a:solidFill>
              </a:rPr>
              <a:t>Nidal</a:t>
            </a:r>
            <a:r>
              <a:rPr lang="en-US" sz="1700" dirty="0" smtClean="0">
                <a:solidFill>
                  <a:srgbClr val="0070C0"/>
                </a:solidFill>
              </a:rPr>
              <a:t> has been in business for 10 months, He is a tailor making expensive suits. He operates as a sole trader.</a:t>
            </a:r>
          </a:p>
          <a:p>
            <a:pPr marL="342900" indent="-342900">
              <a:buClr>
                <a:srgbClr val="00B050"/>
              </a:buClr>
              <a:buFont typeface="Wingdings 3" panose="05040102010807070707" pitchFamily="18" charset="2"/>
              <a:buChar char=""/>
            </a:pPr>
            <a:r>
              <a:rPr lang="en-US" sz="1700" dirty="0" smtClean="0">
                <a:solidFill>
                  <a:srgbClr val="0070C0"/>
                </a:solidFill>
              </a:rPr>
              <a:t>Imagine what could happen to his business if he failed to keep a written record of all financial transactions, such as purchases and sales.</a:t>
            </a:r>
          </a:p>
          <a:p>
            <a:pPr marL="515938" indent="-225425">
              <a:buClr>
                <a:srgbClr val="00B050"/>
              </a:buClr>
              <a:buFont typeface="Arial" panose="020B0604020202020204" pitchFamily="34" charset="0"/>
              <a:buChar char="•"/>
            </a:pPr>
            <a:r>
              <a:rPr lang="en-US" sz="1700" dirty="0" smtClean="0">
                <a:solidFill>
                  <a:srgbClr val="0070C0"/>
                </a:solidFill>
              </a:rPr>
              <a:t>He could sell goods to customers on credit without keeping a record of sale. As a result, he might forget that customers still owed him money.</a:t>
            </a:r>
          </a:p>
          <a:p>
            <a:pPr marL="515938" indent="-225425">
              <a:buClr>
                <a:srgbClr val="00B050"/>
              </a:buClr>
              <a:buFont typeface="Arial" panose="020B0604020202020204" pitchFamily="34" charset="0"/>
              <a:buChar char="•"/>
            </a:pPr>
            <a:r>
              <a:rPr lang="en-US" sz="1700" dirty="0" smtClean="0">
                <a:solidFill>
                  <a:srgbClr val="0070C0"/>
                </a:solidFill>
              </a:rPr>
              <a:t>He might order too many raw materials because no record was kept of previous orders.</a:t>
            </a:r>
          </a:p>
          <a:p>
            <a:pPr marL="515938" indent="-225425">
              <a:buClr>
                <a:srgbClr val="00B050"/>
              </a:buClr>
              <a:buFont typeface="Arial" panose="020B0604020202020204" pitchFamily="34" charset="0"/>
              <a:buChar char="•"/>
            </a:pPr>
            <a:r>
              <a:rPr lang="en-US" sz="1700" dirty="0" smtClean="0">
                <a:solidFill>
                  <a:srgbClr val="0070C0"/>
                </a:solidFill>
              </a:rPr>
              <a:t>He might pay all of the customer costs, for example electricity, raw materials and wages, on the same day and then find out that there was no money in the bank.</a:t>
            </a:r>
          </a:p>
          <a:p>
            <a:pPr marL="515938" indent="-225425">
              <a:buClr>
                <a:srgbClr val="00B050"/>
              </a:buClr>
              <a:buFont typeface="Arial" panose="020B0604020202020204" pitchFamily="34" charset="0"/>
              <a:buChar char="•"/>
            </a:pPr>
            <a:r>
              <a:rPr lang="en-US" sz="1700" dirty="0" smtClean="0">
                <a:solidFill>
                  <a:srgbClr val="0070C0"/>
                </a:solidFill>
              </a:rPr>
              <a:t>The profits or losses of the business could not be calculated.</a:t>
            </a:r>
          </a:p>
          <a:p>
            <a:pPr marL="515938" indent="-225425">
              <a:buClr>
                <a:srgbClr val="00B050"/>
              </a:buClr>
              <a:buFont typeface="Arial" panose="020B0604020202020204" pitchFamily="34" charset="0"/>
              <a:buChar char="•"/>
            </a:pPr>
            <a:r>
              <a:rPr lang="en-US" sz="1700" dirty="0" smtClean="0">
                <a:solidFill>
                  <a:srgbClr val="0070C0"/>
                </a:solidFill>
              </a:rPr>
              <a:t>The government tax collector would not be able to check how much tax </a:t>
            </a:r>
            <a:r>
              <a:rPr lang="en-US" sz="1700" dirty="0" err="1" smtClean="0">
                <a:solidFill>
                  <a:srgbClr val="0070C0"/>
                </a:solidFill>
              </a:rPr>
              <a:t>Shazad</a:t>
            </a:r>
            <a:r>
              <a:rPr lang="en-US" sz="1700" dirty="0" smtClean="0">
                <a:solidFill>
                  <a:srgbClr val="0070C0"/>
                </a:solidFill>
              </a:rPr>
              <a:t> owed – o heavy fine could be charged if the tax is not paid.</a:t>
            </a:r>
          </a:p>
          <a:p>
            <a:pPr marL="342900" indent="-342900">
              <a:buClr>
                <a:srgbClr val="00B050"/>
              </a:buClr>
              <a:buFont typeface="Wingdings 3" panose="05040102010807070707" pitchFamily="18" charset="2"/>
              <a:buChar char=""/>
            </a:pPr>
            <a:r>
              <a:rPr lang="en-US" sz="1700" dirty="0" smtClean="0">
                <a:solidFill>
                  <a:srgbClr val="0070C0"/>
                </a:solidFill>
              </a:rPr>
              <a:t>Without written financial records, the business would soon be in deep trouble.</a:t>
            </a:r>
            <a:endParaRPr lang="en-US" sz="1700" dirty="0">
              <a:solidFill>
                <a:srgbClr val="0070C0"/>
              </a:solidFill>
            </a:endParaRPr>
          </a:p>
        </p:txBody>
      </p:sp>
      <p:sp>
        <p:nvSpPr>
          <p:cNvPr id="7" name="Round Same Side Corner Rectangle 6">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864796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5586145"/>
          </a:xfrm>
          <a:prstGeom prst="rect">
            <a:avLst/>
          </a:prstGeom>
        </p:spPr>
        <p:txBody>
          <a:bodyPr wrap="square">
            <a:spAutoFit/>
          </a:bodyPr>
          <a:lstStyle/>
          <a:p>
            <a:pPr>
              <a:buClr>
                <a:srgbClr val="00B050"/>
              </a:buClr>
            </a:pPr>
            <a:r>
              <a:rPr lang="en-US" sz="1700" b="1" dirty="0" smtClean="0"/>
              <a:t>What they are.</a:t>
            </a:r>
          </a:p>
          <a:p>
            <a:pPr marL="342900" indent="-342900">
              <a:buClr>
                <a:srgbClr val="00B050"/>
              </a:buClr>
              <a:buFont typeface="Wingdings 3" panose="05040102010807070707" pitchFamily="18" charset="2"/>
              <a:buChar char=""/>
            </a:pPr>
            <a:r>
              <a:rPr lang="en-US" sz="1700" dirty="0" smtClean="0"/>
              <a:t>The financial records of a business are called its </a:t>
            </a:r>
            <a:r>
              <a:rPr lang="en-US" sz="1700" b="1" dirty="0" smtClean="0"/>
              <a:t>accounts. </a:t>
            </a:r>
            <a:r>
              <a:rPr lang="en-US" sz="1700" dirty="0" smtClean="0"/>
              <a:t>They should be kept up to date and with great accuracy – this is the responsibility of the </a:t>
            </a:r>
            <a:r>
              <a:rPr lang="en-US" sz="1700" b="1" dirty="0" smtClean="0"/>
              <a:t>accountants</a:t>
            </a:r>
            <a:r>
              <a:rPr lang="en-US" sz="1700" dirty="0" smtClean="0"/>
              <a:t> working in the Finance Department.</a:t>
            </a:r>
          </a:p>
          <a:p>
            <a:pPr marL="342900" indent="-342900">
              <a:buClr>
                <a:srgbClr val="00B050"/>
              </a:buClr>
              <a:buFont typeface="Wingdings 3" panose="05040102010807070707" pitchFamily="18" charset="2"/>
              <a:buChar char=""/>
            </a:pPr>
            <a:r>
              <a:rPr lang="en-US" sz="1700" dirty="0" smtClean="0"/>
              <a:t>At the end of each financial year, the accountant will produce the </a:t>
            </a:r>
            <a:r>
              <a:rPr lang="en-US" sz="1700" b="1" dirty="0" smtClean="0"/>
              <a:t>final accounts</a:t>
            </a:r>
            <a:r>
              <a:rPr lang="en-US" sz="1700" dirty="0" smtClean="0"/>
              <a:t> of the business. These will record the main financial results over the year and the current worth or value of the business.</a:t>
            </a:r>
          </a:p>
          <a:p>
            <a:pPr marL="342900" indent="-342900">
              <a:buClr>
                <a:srgbClr val="00B050"/>
              </a:buClr>
              <a:buFont typeface="Wingdings 3" panose="05040102010807070707" pitchFamily="18" charset="2"/>
              <a:buChar char=""/>
            </a:pPr>
            <a:r>
              <a:rPr lang="en-US" sz="1700" dirty="0" smtClean="0"/>
              <a:t>Limited companies are required by law to publish their final accounts ad these are much more detailed than those required from non-company businesses, such as Sole traders and Partnerships.</a:t>
            </a:r>
          </a:p>
          <a:p>
            <a:pPr>
              <a:buClr>
                <a:srgbClr val="00B050"/>
              </a:buClr>
            </a:pPr>
            <a:r>
              <a:rPr lang="en-US" sz="1700" b="1" dirty="0" smtClean="0"/>
              <a:t>Recording Accounting Transactions</a:t>
            </a:r>
          </a:p>
          <a:p>
            <a:pPr marL="342900" indent="-342900">
              <a:buClr>
                <a:srgbClr val="00B050"/>
              </a:buClr>
              <a:buFont typeface="Wingdings 3" panose="05040102010807070707" pitchFamily="18" charset="2"/>
              <a:buChar char=""/>
            </a:pPr>
            <a:r>
              <a:rPr lang="en-US" sz="1700" dirty="0" smtClean="0"/>
              <a:t>In most businesses, there are so many transactions each year that it would be very time-consuming to record them all by hand in accounting books. This is one reason most organisations now use computers. Computer files store records of all sales, purchases and financial transactions made by a firm and the information can be retrieved or printed out when required.</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182712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4016484"/>
          </a:xfrm>
          <a:prstGeom prst="rect">
            <a:avLst/>
          </a:prstGeom>
        </p:spPr>
        <p:txBody>
          <a:bodyPr wrap="square">
            <a:spAutoFit/>
          </a:bodyPr>
          <a:lstStyle/>
          <a:p>
            <a:pPr>
              <a:buClr>
                <a:srgbClr val="00B050"/>
              </a:buClr>
            </a:pPr>
            <a:r>
              <a:rPr lang="en-US" sz="1700" b="1" dirty="0" smtClean="0"/>
              <a:t>How a Profit is made</a:t>
            </a:r>
          </a:p>
          <a:p>
            <a:pPr marL="342900" indent="-342900">
              <a:buClr>
                <a:srgbClr val="00B050"/>
              </a:buClr>
              <a:buFont typeface="Wingdings 3" panose="05040102010807070707" pitchFamily="18" charset="2"/>
              <a:buChar char=""/>
            </a:pPr>
            <a:r>
              <a:rPr lang="en-US" sz="1700" dirty="0" smtClean="0"/>
              <a:t>Profit is an objective for most businesses, In simple terms, profit is calculated by:</a:t>
            </a:r>
          </a:p>
          <a:p>
            <a:pPr algn="ctr">
              <a:buClr>
                <a:srgbClr val="00B050"/>
              </a:buClr>
            </a:pPr>
            <a:r>
              <a:rPr lang="en-US" sz="1700" b="1" dirty="0" smtClean="0"/>
              <a:t>Profit = Sales Revenue – cost of making products</a:t>
            </a:r>
          </a:p>
          <a:p>
            <a:pPr marL="342900" indent="-342900">
              <a:buClr>
                <a:srgbClr val="00B050"/>
              </a:buClr>
              <a:buFont typeface="Wingdings 3" panose="05040102010807070707" pitchFamily="18" charset="2"/>
              <a:buChar char=""/>
            </a:pPr>
            <a:r>
              <a:rPr lang="en-US" sz="1700" dirty="0" smtClean="0"/>
              <a:t>This simple formula introduces the idea that profit is a ‘surplus’ that remains after business costs have been subtracted. If these costs exceed the sales revenue, then the business has made a loss. The profit formula also suggests that this surplus can be increased by:</a:t>
            </a:r>
          </a:p>
          <a:p>
            <a:pPr marL="692150" indent="-352425">
              <a:buClr>
                <a:srgbClr val="00B050"/>
              </a:buClr>
              <a:buFont typeface="+mj-lt"/>
              <a:buAutoNum type="arabicPeriod"/>
            </a:pPr>
            <a:r>
              <a:rPr lang="en-US" sz="1700" dirty="0" smtClean="0"/>
              <a:t>Increasing sales revenue by more than costs</a:t>
            </a:r>
          </a:p>
          <a:p>
            <a:pPr marL="692150" indent="-352425">
              <a:buClr>
                <a:srgbClr val="00B050"/>
              </a:buClr>
              <a:buFont typeface="+mj-lt"/>
              <a:buAutoNum type="arabicPeriod"/>
            </a:pPr>
            <a:r>
              <a:rPr lang="en-US" sz="1700" dirty="0" smtClean="0"/>
              <a:t>Reducing costs of making products</a:t>
            </a:r>
          </a:p>
          <a:p>
            <a:pPr marL="692150" indent="-352425">
              <a:buClr>
                <a:srgbClr val="00B050"/>
              </a:buClr>
              <a:buFont typeface="+mj-lt"/>
              <a:buAutoNum type="arabicPeriod"/>
            </a:pPr>
            <a:r>
              <a:rPr lang="en-US" sz="1700" dirty="0" smtClean="0"/>
              <a:t>Introducing a different revenue stream (sponsorship, grants etc.)</a:t>
            </a:r>
          </a:p>
          <a:p>
            <a:pPr marL="692150" indent="-352425">
              <a:buClr>
                <a:srgbClr val="00B050"/>
              </a:buClr>
              <a:buFont typeface="+mj-lt"/>
              <a:buAutoNum type="arabicPeriod"/>
            </a:pPr>
            <a:r>
              <a:rPr lang="en-US" sz="1700" dirty="0" smtClean="0"/>
              <a:t>A combination of 1 and 3</a:t>
            </a:r>
          </a:p>
          <a:p>
            <a:pPr marL="342900" indent="-342900">
              <a:buClr>
                <a:srgbClr val="00B050"/>
              </a:buClr>
              <a:buFont typeface="Wingdings 3" panose="05040102010807070707" pitchFamily="18" charset="2"/>
              <a:buChar char=""/>
            </a:pPr>
            <a:endParaRPr lang="en-US" sz="1700" dirty="0" smtClean="0"/>
          </a:p>
        </p:txBody>
      </p:sp>
      <p:pic>
        <p:nvPicPr>
          <p:cNvPr id="1030" name="Picture 6" descr="https://encrypted-tbn1.gstatic.com/images?q=tbn:ANd9GcTzLWDWPyRpwb_bgrS21l8u7QukLwCYy7irzT6FRn-QLh0CjgRUM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752" y="5026521"/>
            <a:ext cx="1426815" cy="1426815"/>
          </a:xfrm>
          <a:prstGeom prst="rect">
            <a:avLst/>
          </a:prstGeom>
          <a:noFill/>
          <a:effectLst>
            <a:outerShdw blurRad="1651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s://encrypted-tbn2.gstatic.com/images?q=tbn:ANd9GcQsUeqpAd7mKkX0r2hJjJyWE81Jx007IsOQGGbUwEzjKcRZ-q15q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3928" y="4996691"/>
            <a:ext cx="2703022" cy="1456645"/>
          </a:xfrm>
          <a:prstGeom prst="rect">
            <a:avLst/>
          </a:prstGeom>
          <a:noFill/>
          <a:effectLst>
            <a:outerShdw blurRad="1651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28" y="5025394"/>
            <a:ext cx="1905490" cy="1429117"/>
          </a:xfrm>
          <a:prstGeom prst="rect">
            <a:avLst/>
          </a:prstGeom>
          <a:effectLst>
            <a:outerShdw blurRad="165100" dist="38100" dir="2700000" sx="104000" sy="104000" algn="tl" rotWithShape="0">
              <a:prstClr val="black">
                <a:alpha val="40000"/>
              </a:prstClr>
            </a:outerShdw>
          </a:effectLst>
        </p:spPr>
      </p:pic>
      <p:sp>
        <p:nvSpPr>
          <p:cNvPr id="13" name="Round Same Side Corner Rectangle 12">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02564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5.3.2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72076" cy="25545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Profit is important to private sector businesses for several reasons:</a:t>
            </a:r>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p:txBody>
      </p:sp>
      <p:graphicFrame>
        <p:nvGraphicFramePr>
          <p:cNvPr id="10" name="Table 9"/>
          <p:cNvGraphicFramePr>
            <a:graphicFrameLocks noGrp="1"/>
          </p:cNvGraphicFramePr>
          <p:nvPr>
            <p:extLst>
              <p:ext uri="{D42A27DB-BD31-4B8C-83A1-F6EECF244321}">
                <p14:modId xmlns:p14="http://schemas.microsoft.com/office/powerpoint/2010/main" val="2816191005"/>
              </p:ext>
            </p:extLst>
          </p:nvPr>
        </p:nvGraphicFramePr>
        <p:xfrm>
          <a:off x="323528" y="1778848"/>
          <a:ext cx="6336704" cy="4602480"/>
        </p:xfrm>
        <a:graphic>
          <a:graphicData uri="http://schemas.openxmlformats.org/drawingml/2006/table">
            <a:tbl>
              <a:tblPr firstRow="1" bandRow="1">
                <a:tableStyleId>{5C22544A-7EE6-4342-B048-85BDC9FD1C3A}</a:tableStyleId>
              </a:tblPr>
              <a:tblGrid>
                <a:gridCol w="1296144"/>
                <a:gridCol w="5040560"/>
              </a:tblGrid>
              <a:tr h="370840">
                <a:tc>
                  <a:txBody>
                    <a:bodyPr/>
                    <a:lstStyle/>
                    <a:p>
                      <a:r>
                        <a:rPr lang="en-US" sz="1400" dirty="0" smtClean="0">
                          <a:latin typeface="Arial" panose="020B0604020202020204" pitchFamily="34" charset="0"/>
                          <a:cs typeface="Arial" panose="020B0604020202020204" pitchFamily="34" charset="0"/>
                        </a:rPr>
                        <a:t>Why Profit is important</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Explanation</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smtClean="0">
                          <a:latin typeface="Arial" panose="020B0604020202020204" pitchFamily="34" charset="0"/>
                          <a:cs typeface="Arial" panose="020B0604020202020204" pitchFamily="34" charset="0"/>
                        </a:rPr>
                        <a:t>Reward for enterprise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Successful entrepreneurs have many important qualities and characteristics and profit gives them a reward</a:t>
                      </a:r>
                      <a:r>
                        <a:rPr lang="en-US" sz="1400" baseline="0" dirty="0" smtClean="0">
                          <a:latin typeface="Arial" panose="020B0604020202020204" pitchFamily="34" charset="0"/>
                          <a:cs typeface="Arial" panose="020B0604020202020204" pitchFamily="34" charset="0"/>
                        </a:rPr>
                        <a:t> for these.</a:t>
                      </a:r>
                      <a:endParaRPr lang="en-GB" sz="1400" dirty="0">
                        <a:latin typeface="Arial" panose="020B0604020202020204" pitchFamily="34" charset="0"/>
                        <a:cs typeface="Arial" panose="020B0604020202020204" pitchFamily="34" charset="0"/>
                      </a:endParaRPr>
                    </a:p>
                  </a:txBody>
                  <a:tcPr/>
                </a:tc>
              </a:tr>
              <a:tr h="579120">
                <a:tc rowSpan="2">
                  <a:txBody>
                    <a:bodyPr/>
                    <a:lstStyle/>
                    <a:p>
                      <a:r>
                        <a:rPr lang="en-US" sz="1400" b="1" dirty="0" smtClean="0">
                          <a:latin typeface="Arial" panose="020B0604020202020204" pitchFamily="34" charset="0"/>
                          <a:cs typeface="Arial" panose="020B0604020202020204" pitchFamily="34" charset="0"/>
                        </a:rPr>
                        <a:t>Reward for risk taking</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Entrepreneurs</a:t>
                      </a:r>
                      <a:r>
                        <a:rPr lang="en-US" sz="1400" baseline="0" dirty="0" smtClean="0">
                          <a:latin typeface="Arial" panose="020B0604020202020204" pitchFamily="34" charset="0"/>
                          <a:cs typeface="Arial" panose="020B0604020202020204" pitchFamily="34" charset="0"/>
                        </a:rPr>
                        <a:t> and other investors take considerable risks when they provide capital to a business – profits reward them for taking these risks by allowing payments to be made (e.g. dividends to shareholders)</a:t>
                      </a:r>
                      <a:endParaRPr lang="en-GB" sz="1400" dirty="0">
                        <a:latin typeface="Arial" panose="020B0604020202020204" pitchFamily="34" charset="0"/>
                        <a:cs typeface="Arial" panose="020B0604020202020204" pitchFamily="34" charset="0"/>
                      </a:endParaRPr>
                    </a:p>
                  </a:txBody>
                  <a:tcPr/>
                </a:tc>
              </a:tr>
              <a:tr h="579120">
                <a:tc vMerge="1">
                  <a:txBody>
                    <a:bodyPr/>
                    <a:lstStyle/>
                    <a:p>
                      <a:endParaRPr lang="en-GB"/>
                    </a:p>
                  </a:txBody>
                  <a:tcPr/>
                </a:tc>
                <a:tc>
                  <a:txBody>
                    <a:bodyPr/>
                    <a:lstStyle/>
                    <a:p>
                      <a:r>
                        <a:rPr lang="en-US" sz="1400" dirty="0" smtClean="0">
                          <a:latin typeface="Arial" panose="020B0604020202020204" pitchFamily="34" charset="0"/>
                          <a:cs typeface="Arial" panose="020B0604020202020204" pitchFamily="34" charset="0"/>
                        </a:rPr>
                        <a:t>These payments provide incentives;</a:t>
                      </a:r>
                      <a:r>
                        <a:rPr lang="en-US" sz="1400" baseline="0" dirty="0" smtClean="0">
                          <a:latin typeface="Arial" panose="020B0604020202020204" pitchFamily="34" charset="0"/>
                          <a:cs typeface="Arial" panose="020B0604020202020204" pitchFamily="34" charset="0"/>
                        </a:rPr>
                        <a:t> to business owners to try to make their business even more profitable; to investors to put more capital into profitable businesses.</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Source of finance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Profits after payments to the owners (retained profits) are</a:t>
                      </a:r>
                      <a:r>
                        <a:rPr lang="en-US" sz="1400" baseline="0" dirty="0" smtClean="0">
                          <a:latin typeface="Arial" panose="020B0604020202020204" pitchFamily="34" charset="0"/>
                          <a:cs typeface="Arial" panose="020B0604020202020204" pitchFamily="34" charset="0"/>
                        </a:rPr>
                        <a:t> a very important source of finance for businesses – this allows for expansion (See PPT5.1)</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Indicator of success</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When</a:t>
                      </a:r>
                      <a:r>
                        <a:rPr lang="en-US" sz="1400" baseline="0" dirty="0" smtClean="0">
                          <a:latin typeface="Arial" panose="020B0604020202020204" pitchFamily="34" charset="0"/>
                          <a:cs typeface="Arial" panose="020B0604020202020204" pitchFamily="34" charset="0"/>
                        </a:rPr>
                        <a:t> some businesses are very profitable, other businesses or new entrepreneurs are given a signal that investment into producing similar goods or services would be profitable. If all businesses in an industry are making losses, this would not be a good signal to set up in that industry!</a:t>
                      </a:r>
                      <a:endParaRPr lang="en-GB" sz="1400" dirty="0">
                        <a:latin typeface="Arial" panose="020B0604020202020204" pitchFamily="34" charset="0"/>
                        <a:cs typeface="Arial" panose="020B0604020202020204" pitchFamily="34" charset="0"/>
                      </a:endParaRPr>
                    </a:p>
                  </a:txBody>
                  <a:tcPr/>
                </a:tc>
              </a:tr>
            </a:tbl>
          </a:graphicData>
        </a:graphic>
      </p:graphicFrame>
      <p:sp>
        <p:nvSpPr>
          <p:cNvPr id="11" name="Round Same Side Corner Rectangle 10">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011522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40567</TotalTime>
  <Words>4870</Words>
  <Application>Microsoft Office PowerPoint</Application>
  <PresentationFormat>On-screen Show (4:3)</PresentationFormat>
  <Paragraphs>588</Paragraphs>
  <Slides>27</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5.3 – Glossary</vt:lpstr>
      <vt:lpstr>5.3 – Assessment Objectives</vt:lpstr>
      <vt:lpstr>5.3.1 – What are Accounts and why are they necessary?</vt:lpstr>
      <vt:lpstr>5.3.1 – What are Accounts and why are they necessary?</vt:lpstr>
      <vt:lpstr>5.3.1 – What are Accounts and why are they necessary?</vt:lpstr>
      <vt:lpstr>5.3.2 – Why is profit Important?</vt:lpstr>
      <vt:lpstr>5.3.3 – Why is profit Important?</vt:lpstr>
      <vt:lpstr>5.3.3 – Why is profit Important?</vt:lpstr>
      <vt:lpstr>5.3.4 – Understanding Income Statements</vt:lpstr>
      <vt:lpstr>5.3.4 – Understanding Income Statements</vt:lpstr>
      <vt:lpstr>5.3.4 – Understanding Income Statements</vt:lpstr>
      <vt:lpstr>5.3.4 – Income Statements – Case Study 1</vt:lpstr>
      <vt:lpstr>5.3.4 – Income Statements – Activity</vt:lpstr>
      <vt:lpstr>5.3.4 – Income Statements – Case Study</vt:lpstr>
      <vt:lpstr>5.3.4 – Net Profit (or Profit before tax) – Case Study</vt:lpstr>
      <vt:lpstr>5.3.4 – Retained Profit – Case Study</vt:lpstr>
      <vt:lpstr>5.3.4 – Retained Profit – Activity</vt:lpstr>
      <vt:lpstr>5.3.4 – Revision Summary – Income Statement</vt:lpstr>
      <vt:lpstr>5.3.4 – Revision Summary – Income Statement</vt:lpstr>
      <vt:lpstr>5.3.5 – Using Income Statements in Decision Making</vt:lpstr>
      <vt:lpstr>5.3.5 – Using Income Statements in Decision Making</vt:lpstr>
      <vt:lpstr>5.3 – Using Income Statements – International Focus</vt:lpstr>
      <vt:lpstr>5.3 – Exam Styled Questions – Paper 1</vt:lpstr>
      <vt:lpstr>5.3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1495</cp:revision>
  <cp:lastPrinted>2014-01-22T18:25:48Z</cp:lastPrinted>
  <dcterms:created xsi:type="dcterms:W3CDTF">2008-03-12T11:01:44Z</dcterms:created>
  <dcterms:modified xsi:type="dcterms:W3CDTF">2016-04-04T09:14:02Z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